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1.xml" ContentType="application/vnd.openxmlformats-officedocument.presentationml.tags+xml"/>
  <Override PartName="/ppt/notesSlides/notesSlide25.xml" ContentType="application/vnd.openxmlformats-officedocument.presentationml.notesSlide+xml"/>
  <Override PartName="/ppt/tags/tag22.xml" ContentType="application/vnd.openxmlformats-officedocument.presentationml.tags+xml"/>
  <Override PartName="/ppt/notesSlides/notesSlide26.xml" ContentType="application/vnd.openxmlformats-officedocument.presentationml.notesSlide+xml"/>
  <Override PartName="/ppt/tags/tag23.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4.xml" ContentType="application/vnd.openxmlformats-officedocument.presentationml.tags+xml"/>
  <Override PartName="/ppt/notesSlides/notesSlide29.xml" ContentType="application/vnd.openxmlformats-officedocument.presentationml.notesSlide+xml"/>
  <Override PartName="/ppt/tags/tag25.xml" ContentType="application/vnd.openxmlformats-officedocument.presentationml.tags+xml"/>
  <Override PartName="/ppt/notesSlides/notesSlide30.xml" ContentType="application/vnd.openxmlformats-officedocument.presentationml.notesSlide+xml"/>
  <Override PartName="/ppt/tags/tag26.xml" ContentType="application/vnd.openxmlformats-officedocument.presentationml.tags+xml"/>
  <Override PartName="/ppt/notesSlides/notesSlide31.xml" ContentType="application/vnd.openxmlformats-officedocument.presentationml.notesSlide+xml"/>
  <Override PartName="/ppt/tags/tag27.xml" ContentType="application/vnd.openxmlformats-officedocument.presentationml.tags+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34"/>
  </p:notesMasterIdLst>
  <p:handoutMasterIdLst>
    <p:handoutMasterId r:id="rId35"/>
  </p:handoutMasterIdLst>
  <p:sldIdLst>
    <p:sldId id="256" r:id="rId2"/>
    <p:sldId id="257" r:id="rId3"/>
    <p:sldId id="258" r:id="rId4"/>
    <p:sldId id="259" r:id="rId5"/>
    <p:sldId id="260" r:id="rId6"/>
    <p:sldId id="261" r:id="rId7"/>
    <p:sldId id="262" r:id="rId8"/>
    <p:sldId id="264" r:id="rId9"/>
    <p:sldId id="265" r:id="rId10"/>
    <p:sldId id="266" r:id="rId11"/>
    <p:sldId id="267" r:id="rId12"/>
    <p:sldId id="263" r:id="rId13"/>
    <p:sldId id="268" r:id="rId14"/>
    <p:sldId id="269" r:id="rId15"/>
    <p:sldId id="270" r:id="rId16"/>
    <p:sldId id="271" r:id="rId17"/>
    <p:sldId id="288" r:id="rId18"/>
    <p:sldId id="273" r:id="rId19"/>
    <p:sldId id="274" r:id="rId20"/>
    <p:sldId id="275" r:id="rId21"/>
    <p:sldId id="276" r:id="rId22"/>
    <p:sldId id="277" r:id="rId23"/>
    <p:sldId id="278" r:id="rId24"/>
    <p:sldId id="289" r:id="rId25"/>
    <p:sldId id="280" r:id="rId26"/>
    <p:sldId id="281" r:id="rId27"/>
    <p:sldId id="282" r:id="rId28"/>
    <p:sldId id="290" r:id="rId29"/>
    <p:sldId id="284" r:id="rId30"/>
    <p:sldId id="285" r:id="rId31"/>
    <p:sldId id="286" r:id="rId32"/>
    <p:sldId id="287" r:id="rId33"/>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3B5"/>
    <a:srgbClr val="7030A0"/>
    <a:srgbClr val="BC8600"/>
    <a:srgbClr val="F0AD00"/>
    <a:srgbClr val="FFCC00"/>
    <a:srgbClr val="327651"/>
    <a:srgbClr val="2A6444"/>
    <a:srgbClr val="19894C"/>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166" autoAdjust="0"/>
    <p:restoredTop sz="84654" autoAdjust="0"/>
  </p:normalViewPr>
  <p:slideViewPr>
    <p:cSldViewPr>
      <p:cViewPr varScale="1">
        <p:scale>
          <a:sx n="110" d="100"/>
          <a:sy n="110" d="100"/>
        </p:scale>
        <p:origin x="213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157" d="100"/>
          <a:sy n="157" d="100"/>
        </p:scale>
        <p:origin x="824" y="17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2-</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Rot="1" noChangeAspect="1" noChangeArrowheads="1" noTextEdit="1"/>
          </p:cNvSpPr>
          <p:nvPr>
            <p:ph type="sldImg"/>
          </p:nvPr>
        </p:nvSpPr>
        <p:spPr>
          <a:xfrm>
            <a:off x="519113" y="542925"/>
            <a:ext cx="3238500" cy="2428875"/>
          </a:xfrm>
          <a:ln/>
        </p:spPr>
      </p:sp>
      <p:sp>
        <p:nvSpPr>
          <p:cNvPr id="10"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texts.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50181"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3200" b="1" dirty="0"/>
              <a:t>CHAPTER TWO</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Tree>
    <p:extLst>
      <p:ext uri="{BB962C8B-B14F-4D97-AF65-F5344CB8AC3E}">
        <p14:creationId xmlns:p14="http://schemas.microsoft.com/office/powerpoint/2010/main" val="1782606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Rot="1" noChangeAspect="1" noChangeArrowheads="1" noTextEdit="1"/>
          </p:cNvSpPr>
          <p:nvPr>
            <p:ph type="sldImg"/>
          </p:nvPr>
        </p:nvSpPr>
        <p:spPr>
          <a:xfrm>
            <a:off x="522288" y="549275"/>
            <a:ext cx="3216275" cy="2413000"/>
          </a:xfrm>
          <a:ln/>
        </p:spPr>
      </p:sp>
      <p:sp>
        <p:nvSpPr>
          <p:cNvPr id="51204" name="Rectangle 3"/>
          <p:cNvSpPr>
            <a:spLocks noGrp="1" noChangeArrowheads="1"/>
          </p:cNvSpPr>
          <p:nvPr>
            <p:ph type="body" idx="1"/>
          </p:nvPr>
        </p:nvSpPr>
        <p:spPr>
          <a:xfrm>
            <a:off x="195263" y="3124200"/>
            <a:ext cx="6510337" cy="5659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b="1" dirty="0"/>
              <a:t>At the end of this presentation, you should be able to:</a:t>
            </a:r>
          </a:p>
          <a:p>
            <a:pPr marL="228600" indent="-228600" eaLnBrk="1" hangingPunct="1"/>
            <a:endParaRPr lang="en-US" dirty="0"/>
          </a:p>
          <a:p>
            <a:pPr marL="228600" indent="-228600" eaLnBrk="1" hangingPunct="1">
              <a:buFontTx/>
              <a:buAutoNum type="arabicPeriod"/>
            </a:pPr>
            <a:r>
              <a:rPr lang="en-US" dirty="0"/>
              <a:t>understand what a marketing manager does.</a:t>
            </a:r>
          </a:p>
          <a:p>
            <a:pPr marL="228600" indent="-228600" eaLnBrk="1" hangingPunct="1">
              <a:buFontTx/>
              <a:buAutoNum type="arabicPeriod"/>
            </a:pPr>
            <a:r>
              <a:rPr lang="en-US" dirty="0"/>
              <a:t>know what marketing strategy planning is—and why it is the focus of the book.</a:t>
            </a:r>
          </a:p>
          <a:p>
            <a:pPr marL="228600" indent="-228600" eaLnBrk="1" hangingPunct="1">
              <a:buFontTx/>
              <a:buAutoNum type="arabicPeriod"/>
            </a:pPr>
            <a:r>
              <a:rPr lang="en-US" dirty="0"/>
              <a:t>understand target marketing.</a:t>
            </a:r>
          </a:p>
          <a:p>
            <a:pPr marL="228600" indent="-228600" eaLnBrk="1" hangingPunct="1">
              <a:buFontTx/>
              <a:buAutoNum type="arabicPeriod"/>
            </a:pPr>
            <a:r>
              <a:rPr lang="en-US" dirty="0"/>
              <a:t>be familiar with the four Ps in a marketing mix.</a:t>
            </a:r>
          </a:p>
          <a:p>
            <a:pPr marL="228600" indent="-228600" eaLnBrk="1" hangingPunct="1">
              <a:buFontTx/>
              <a:buAutoNum type="arabicPeriod"/>
            </a:pPr>
            <a:r>
              <a:rPr lang="en-US" dirty="0"/>
              <a:t>know the difference between a marketing strategy, a marketing plan, and a marketing program.</a:t>
            </a:r>
          </a:p>
        </p:txBody>
      </p:sp>
    </p:spTree>
    <p:extLst>
      <p:ext uri="{BB962C8B-B14F-4D97-AF65-F5344CB8AC3E}">
        <p14:creationId xmlns:p14="http://schemas.microsoft.com/office/powerpoint/2010/main" val="1729764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p:cNvSpPr>
            <a:spLocks noGrp="1" noRot="1" noChangeAspect="1" noChangeArrowheads="1" noTextEdit="1"/>
          </p:cNvSpPr>
          <p:nvPr>
            <p:ph type="sldImg"/>
          </p:nvPr>
        </p:nvSpPr>
        <p:spPr>
          <a:xfrm>
            <a:off x="522288" y="549275"/>
            <a:ext cx="3216275" cy="2413000"/>
          </a:xfrm>
          <a:ln/>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b="1" dirty="0"/>
              <a:t>At the end of this presentation, you should be able to:</a:t>
            </a:r>
          </a:p>
          <a:p>
            <a:pPr marL="228600" indent="-228600" eaLnBrk="1" hangingPunct="1"/>
            <a:endParaRPr lang="en-US" b="1" dirty="0"/>
          </a:p>
          <a:p>
            <a:pPr marL="228600" marR="0" indent="-228600" algn="l" defTabSz="914400" rtl="0" eaLnBrk="1" fontAlgn="base" latinLnBrk="0" hangingPunct="1">
              <a:lnSpc>
                <a:spcPct val="100000"/>
              </a:lnSpc>
              <a:spcBef>
                <a:spcPct val="30000"/>
              </a:spcBef>
              <a:spcAft>
                <a:spcPct val="0"/>
              </a:spcAft>
              <a:buClrTx/>
              <a:buSzTx/>
              <a:buFont typeface="+mj-lt"/>
              <a:buAutoNum type="arabicPeriod" startAt="6"/>
              <a:tabLst/>
              <a:defRPr/>
            </a:pPr>
            <a:r>
              <a:rPr lang="en-US" dirty="0"/>
              <a:t>understand what customer lifetime value and customer equity are and why marketing strategy planners seek to increase them. </a:t>
            </a:r>
          </a:p>
          <a:p>
            <a:pPr marL="228600" indent="-228600" eaLnBrk="1" hangingPunct="1">
              <a:buFont typeface="+mj-lt"/>
              <a:buAutoNum type="arabicPeriod" startAt="6"/>
            </a:pPr>
            <a:r>
              <a:rPr lang="en-US" dirty="0"/>
              <a:t>be familiar with the text’s framework for marketing strategy planning.</a:t>
            </a:r>
          </a:p>
          <a:p>
            <a:pPr marL="228600" indent="-228600" eaLnBrk="1" hangingPunct="1">
              <a:buFont typeface="+mj-lt"/>
              <a:buAutoNum type="arabicPeriod" startAt="6"/>
            </a:pPr>
            <a:r>
              <a:rPr lang="en-US" dirty="0"/>
              <a:t>know four broad types of marketing opportunities that help in identifying new strategies.</a:t>
            </a:r>
          </a:p>
          <a:p>
            <a:pPr marL="228600" indent="-228600" eaLnBrk="1" hangingPunct="1">
              <a:buFont typeface="+mj-lt"/>
              <a:buAutoNum type="arabicPeriod" startAt="6"/>
            </a:pPr>
            <a:r>
              <a:rPr lang="en-US" dirty="0"/>
              <a:t>understand why strategies for opportunities in international markets should be considered.</a:t>
            </a:r>
          </a:p>
          <a:p>
            <a:pPr marL="228600" indent="-228600" eaLnBrk="1" hangingPunct="1">
              <a:buFont typeface="+mj-lt"/>
              <a:buAutoNum type="arabicPeriod" startAt="6"/>
            </a:pPr>
            <a:r>
              <a:rPr lang="en-US" dirty="0"/>
              <a:t> understand important new terms.</a:t>
            </a:r>
          </a:p>
          <a:p>
            <a:pPr marL="228600" indent="-228600" eaLnBrk="1" hangingPunct="1"/>
            <a:endParaRPr lang="en-US" dirty="0"/>
          </a:p>
          <a:p>
            <a:pPr marL="228600" indent="-228600" eaLnBrk="1" hangingPunct="1"/>
            <a:endParaRPr lang="en-US" dirty="0"/>
          </a:p>
        </p:txBody>
      </p:sp>
    </p:spTree>
    <p:extLst>
      <p:ext uri="{BB962C8B-B14F-4D97-AF65-F5344CB8AC3E}">
        <p14:creationId xmlns:p14="http://schemas.microsoft.com/office/powerpoint/2010/main" val="2041305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Rot="1" noChangeAspect="1" noChangeArrowheads="1" noTextEdit="1"/>
          </p:cNvSpPr>
          <p:nvPr>
            <p:ph type="sldImg"/>
          </p:nvPr>
        </p:nvSpPr>
        <p:spPr>
          <a:xfrm>
            <a:off x="522288" y="549275"/>
            <a:ext cx="3216275" cy="2413000"/>
          </a:xfrm>
          <a:ln/>
        </p:spPr>
      </p:sp>
      <p:sp>
        <p:nvSpPr>
          <p:cNvPr id="532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b="1" dirty="0"/>
              <a:t>Summary Overview</a:t>
            </a:r>
          </a:p>
          <a:p>
            <a:pPr eaLnBrk="1" hangingPunct="1">
              <a:spcBef>
                <a:spcPct val="0"/>
              </a:spcBef>
            </a:pPr>
            <a:r>
              <a:rPr lang="en-US" dirty="0">
                <a:solidFill>
                  <a:srgbClr val="000000"/>
                </a:solidFill>
              </a:rPr>
              <a:t>The </a:t>
            </a:r>
            <a:r>
              <a:rPr lang="en-US" u="sng" dirty="0">
                <a:solidFill>
                  <a:srgbClr val="000000"/>
                </a:solidFill>
              </a:rPr>
              <a:t>marketing management process</a:t>
            </a:r>
            <a:r>
              <a:rPr lang="en-US" dirty="0">
                <a:solidFill>
                  <a:srgbClr val="000000"/>
                </a:solidFill>
              </a:rPr>
              <a:t> refers to the planning, implementation, and control of marketing activities. These activities are continuous, and decisions made in the past in one area can have implications on the other areas as well. </a:t>
            </a:r>
            <a:r>
              <a:rPr lang="en-US" b="0" dirty="0">
                <a:solidFill>
                  <a:srgbClr val="000000"/>
                </a:solidFill>
              </a:rPr>
              <a:t>Managers should seek new opportunities</a:t>
            </a:r>
            <a:r>
              <a:rPr lang="en-US" b="0" baseline="0" dirty="0">
                <a:solidFill>
                  <a:srgbClr val="000000"/>
                </a:solidFill>
              </a:rPr>
              <a:t> before customer interests pass them by.</a:t>
            </a:r>
            <a:endParaRPr lang="en-US" dirty="0">
              <a:solidFill>
                <a:srgbClr val="000000"/>
              </a:solidFill>
            </a:endParaRPr>
          </a:p>
          <a:p>
            <a:pPr eaLnBrk="1" hangingPunct="1">
              <a:spcBef>
                <a:spcPct val="0"/>
              </a:spcBef>
            </a:pPr>
            <a:endParaRPr lang="en-US" dirty="0">
              <a:solidFill>
                <a:srgbClr val="000000"/>
              </a:solidFill>
            </a:endParaRPr>
          </a:p>
          <a:p>
            <a:pPr eaLnBrk="1" hangingPunct="1">
              <a:spcBef>
                <a:spcPct val="0"/>
              </a:spcBef>
            </a:pPr>
            <a:r>
              <a:rPr lang="en-US" b="1" dirty="0">
                <a:solidFill>
                  <a:srgbClr val="000000"/>
                </a:solidFill>
              </a:rPr>
              <a:t>Key Issues</a:t>
            </a:r>
            <a:endParaRPr lang="en-US" b="0" dirty="0">
              <a:solidFill>
                <a:srgbClr val="000000"/>
              </a:solidFill>
            </a:endParaRPr>
          </a:p>
          <a:p>
            <a:pPr marL="171450" marR="0" indent="-171450" algn="l" defTabSz="914400" rtl="0" eaLnBrk="1" fontAlgn="base" latinLnBrk="0" hangingPunct="1">
              <a:lnSpc>
                <a:spcPct val="100000"/>
              </a:lnSpc>
              <a:spcBef>
                <a:spcPct val="0"/>
              </a:spcBef>
              <a:spcAft>
                <a:spcPct val="0"/>
              </a:spcAft>
              <a:buClrTx/>
              <a:buSzTx/>
              <a:buFont typeface="Wingdings" charset="2"/>
              <a:buChar char="à"/>
              <a:tabLst/>
              <a:defRPr/>
            </a:pPr>
            <a:r>
              <a:rPr lang="en-US" u="sng" dirty="0">
                <a:solidFill>
                  <a:srgbClr val="000000"/>
                </a:solidFill>
              </a:rPr>
              <a:t>Planning</a:t>
            </a:r>
            <a:r>
              <a:rPr lang="en-US" u="none" dirty="0">
                <a:solidFill>
                  <a:srgbClr val="000000"/>
                </a:solidFill>
              </a:rPr>
              <a:t>:</a:t>
            </a:r>
            <a:r>
              <a:rPr lang="en-US" dirty="0">
                <a:solidFill>
                  <a:srgbClr val="000000"/>
                </a:solidFill>
              </a:rPr>
              <a:t> required because marketing managers must seek new opportunities. </a:t>
            </a:r>
            <a:endParaRPr lang="en-US" dirty="0">
              <a:sym typeface="Wingdings" pitchFamily="2" charset="2"/>
            </a:endParaRPr>
          </a:p>
          <a:p>
            <a:pPr eaLnBrk="1" hangingPunct="1">
              <a:spcBef>
                <a:spcPct val="0"/>
              </a:spcBef>
            </a:pPr>
            <a:r>
              <a:rPr lang="en-US" dirty="0">
                <a:sym typeface="Wingdings"/>
              </a:rPr>
              <a:t> </a:t>
            </a:r>
            <a:r>
              <a:rPr lang="en-US" u="sng" dirty="0">
                <a:solidFill>
                  <a:srgbClr val="000000"/>
                </a:solidFill>
              </a:rPr>
              <a:t>Implementation</a:t>
            </a:r>
            <a:r>
              <a:rPr lang="en-US" u="none" dirty="0">
                <a:solidFill>
                  <a:srgbClr val="000000"/>
                </a:solidFill>
              </a:rPr>
              <a:t>:</a:t>
            </a:r>
            <a:r>
              <a:rPr lang="en-US" dirty="0">
                <a:solidFill>
                  <a:srgbClr val="000000"/>
                </a:solidFill>
              </a:rPr>
              <a:t> the process of putting marketing plans into action.</a:t>
            </a:r>
          </a:p>
          <a:p>
            <a:pPr eaLnBrk="1" hangingPunct="1">
              <a:spcBef>
                <a:spcPct val="0"/>
              </a:spcBef>
            </a:pPr>
            <a:endParaRPr lang="en-US" i="1" dirty="0">
              <a:solidFill>
                <a:srgbClr val="000000"/>
              </a:solidFill>
            </a:endParaRPr>
          </a:p>
          <a:p>
            <a:pPr eaLnBrk="1" hangingPunct="1">
              <a:spcBef>
                <a:spcPct val="0"/>
              </a:spcBef>
            </a:pPr>
            <a:r>
              <a:rPr lang="en-US" b="1" i="1" dirty="0">
                <a:solidFill>
                  <a:srgbClr val="000000"/>
                </a:solidFill>
              </a:rPr>
              <a:t>Discussion Question: Which is more important—good planning or good implementation? Explain.</a:t>
            </a:r>
          </a:p>
          <a:p>
            <a:pPr eaLnBrk="1" hangingPunct="1">
              <a:spcBef>
                <a:spcPct val="0"/>
              </a:spcBef>
            </a:pPr>
            <a:endParaRPr lang="en-US" b="1" dirty="0">
              <a:solidFill>
                <a:srgbClr val="000000"/>
              </a:solidFill>
            </a:endParaRPr>
          </a:p>
          <a:p>
            <a:pPr eaLnBrk="1" hangingPunct="1">
              <a:spcBef>
                <a:spcPct val="0"/>
              </a:spcBef>
            </a:pPr>
            <a:r>
              <a:rPr lang="en-US" b="1" dirty="0">
                <a:sym typeface="Wingdings" pitchFamily="2" charset="2"/>
              </a:rPr>
              <a:t></a:t>
            </a:r>
            <a:r>
              <a:rPr lang="en-US" u="sng" dirty="0">
                <a:solidFill>
                  <a:srgbClr val="000000"/>
                </a:solidFill>
              </a:rPr>
              <a:t>Control</a:t>
            </a:r>
            <a:r>
              <a:rPr lang="en-US" u="none" dirty="0">
                <a:solidFill>
                  <a:srgbClr val="000000"/>
                </a:solidFill>
              </a:rPr>
              <a:t>:</a:t>
            </a:r>
            <a:r>
              <a:rPr lang="en-US" b="1" dirty="0">
                <a:solidFill>
                  <a:srgbClr val="000000"/>
                </a:solidFill>
              </a:rPr>
              <a:t> </a:t>
            </a:r>
            <a:r>
              <a:rPr lang="en-US" b="0" dirty="0">
                <a:solidFill>
                  <a:srgbClr val="000000"/>
                </a:solidFill>
              </a:rPr>
              <a:t>assessing and evaluating marketing performance. </a:t>
            </a:r>
          </a:p>
          <a:p>
            <a:pPr lvl="1" eaLnBrk="1" hangingPunct="1">
              <a:spcBef>
                <a:spcPct val="0"/>
              </a:spcBef>
              <a:buFontTx/>
              <a:buChar char="•"/>
            </a:pPr>
            <a:r>
              <a:rPr lang="en-US" dirty="0">
                <a:solidFill>
                  <a:srgbClr val="000000"/>
                </a:solidFill>
              </a:rPr>
              <a:t>When performance falls short of expectations, the marketing manager must take corrective action.</a:t>
            </a:r>
          </a:p>
          <a:p>
            <a:pPr lvl="1" eaLnBrk="1" hangingPunct="1">
              <a:spcBef>
                <a:spcPct val="0"/>
              </a:spcBef>
              <a:buFontTx/>
              <a:buChar char="•"/>
            </a:pPr>
            <a:endParaRPr lang="en-US" dirty="0">
              <a:solidFill>
                <a:srgbClr val="000000"/>
              </a:solidFill>
            </a:endParaRPr>
          </a:p>
          <a:p>
            <a:pPr eaLnBrk="1" hangingPunct="1">
              <a:defRPr/>
            </a:pPr>
            <a:r>
              <a:rPr lang="en-US" dirty="0">
                <a:latin typeface="Arial" pitchFamily="34" charset="0"/>
                <a:cs typeface="Arial" pitchFamily="34" charset="0"/>
              </a:rPr>
              <a:t>Marketing strategy planning means finding opportunities and developing profitable marketing strategies that the company can use to capitalize on the opportunities.</a:t>
            </a:r>
          </a:p>
          <a:p>
            <a:pPr eaLnBrk="1" hangingPunct="1">
              <a:defRPr/>
            </a:pPr>
            <a:endParaRPr lang="en-US" dirty="0">
              <a:latin typeface="Arial" pitchFamily="34" charset="0"/>
              <a:cs typeface="Arial" pitchFamily="34" charset="0"/>
            </a:endParaRPr>
          </a:p>
          <a:p>
            <a:pPr eaLnBrk="1" hangingPunct="1">
              <a:spcBef>
                <a:spcPct val="0"/>
              </a:spcBef>
            </a:pPr>
            <a:r>
              <a:rPr lang="en-US" b="1" dirty="0">
                <a:sym typeface="Wingdings" pitchFamily="2" charset="2"/>
              </a:rPr>
              <a:t></a:t>
            </a:r>
            <a:r>
              <a:rPr lang="en-US" u="sng" dirty="0">
                <a:solidFill>
                  <a:srgbClr val="000000"/>
                </a:solidFill>
              </a:rPr>
              <a:t>Strategic (management) planning</a:t>
            </a:r>
            <a:r>
              <a:rPr lang="en-US" u="none" dirty="0">
                <a:solidFill>
                  <a:srgbClr val="000000"/>
                </a:solidFill>
              </a:rPr>
              <a:t>:</a:t>
            </a:r>
            <a:r>
              <a:rPr lang="en-US" b="1" dirty="0">
                <a:solidFill>
                  <a:srgbClr val="000000"/>
                </a:solidFill>
              </a:rPr>
              <a:t> </a:t>
            </a:r>
            <a:r>
              <a:rPr lang="en-US" b="0" dirty="0">
                <a:solidFill>
                  <a:srgbClr val="000000"/>
                </a:solidFill>
              </a:rPr>
              <a:t>developing and maintaining a match between an organization’s resources and its market opportunities.</a:t>
            </a:r>
          </a:p>
          <a:p>
            <a:pPr lvl="1" eaLnBrk="1" hangingPunct="1">
              <a:spcBef>
                <a:spcPct val="0"/>
              </a:spcBef>
              <a:buFontTx/>
              <a:buChar char="•"/>
            </a:pPr>
            <a:r>
              <a:rPr lang="en-US" b="1" dirty="0">
                <a:solidFill>
                  <a:srgbClr val="000000"/>
                </a:solidFill>
              </a:rPr>
              <a:t> </a:t>
            </a:r>
            <a:r>
              <a:rPr lang="en-US" dirty="0">
                <a:solidFill>
                  <a:srgbClr val="000000"/>
                </a:solidFill>
              </a:rPr>
              <a:t>It is a top-management job. </a:t>
            </a:r>
            <a:endParaRPr lang="en-US" dirty="0"/>
          </a:p>
          <a:p>
            <a:pPr lvl="1" eaLnBrk="1" hangingPunct="1">
              <a:spcBef>
                <a:spcPct val="0"/>
              </a:spcBef>
              <a:buFontTx/>
              <a:buChar char="•"/>
            </a:pPr>
            <a:r>
              <a:rPr lang="en-US" dirty="0"/>
              <a:t> It includes planning for marketing, production, finance, human resources, and other areas.</a:t>
            </a:r>
          </a:p>
          <a:p>
            <a:pPr lvl="1" eaLnBrk="1" hangingPunct="1">
              <a:spcBef>
                <a:spcPct val="0"/>
              </a:spcBef>
              <a:buFontTx/>
              <a:buChar char="•"/>
            </a:pPr>
            <a:r>
              <a:rPr lang="en-US" dirty="0"/>
              <a:t> Though marketing strategies are not whole-company plans, company plans should be market-oriented.</a:t>
            </a:r>
          </a:p>
          <a:p>
            <a:pPr lvl="1" eaLnBrk="1" hangingPunct="1">
              <a:spcBef>
                <a:spcPct val="0"/>
              </a:spcBef>
              <a:buFontTx/>
              <a:buChar char="•"/>
            </a:pPr>
            <a:r>
              <a:rPr lang="en-US" dirty="0"/>
              <a:t> The marketing plan sets the tone and direction for the whole company.</a:t>
            </a:r>
            <a:endParaRPr lang="en-US" dirty="0">
              <a:solidFill>
                <a:srgbClr val="000000"/>
              </a:solidFill>
            </a:endParaRPr>
          </a:p>
        </p:txBody>
      </p:sp>
      <p:sp>
        <p:nvSpPr>
          <p:cNvPr id="53253" name="Text Box 25"/>
          <p:cNvSpPr txBox="1">
            <a:spLocks noChangeArrowheads="1"/>
          </p:cNvSpPr>
          <p:nvPr/>
        </p:nvSpPr>
        <p:spPr bwMode="auto">
          <a:xfrm>
            <a:off x="4389438" y="400050"/>
            <a:ext cx="2438400" cy="20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a:p>
            <a:pPr algn="l" eaLnBrk="1" hangingPunct="1">
              <a:spcBef>
                <a:spcPct val="50000"/>
              </a:spcBef>
            </a:pPr>
            <a:endParaRPr lang="en-US" sz="1500" b="1" dirty="0"/>
          </a:p>
          <a:p>
            <a:pPr algn="l" eaLnBrk="1" hangingPunct="1">
              <a:spcBef>
                <a:spcPct val="50000"/>
              </a:spcBef>
            </a:pPr>
            <a:r>
              <a:rPr lang="en-US" sz="1500" b="1" dirty="0"/>
              <a:t> </a:t>
            </a:r>
          </a:p>
          <a:p>
            <a:pPr algn="l" eaLnBrk="1" hangingPunct="1">
              <a:spcBef>
                <a:spcPct val="50000"/>
              </a:spcBef>
            </a:pPr>
            <a:endParaRPr lang="en-US" sz="1500" b="1" dirty="0"/>
          </a:p>
        </p:txBody>
      </p:sp>
    </p:spTree>
    <p:extLst>
      <p:ext uri="{BB962C8B-B14F-4D97-AF65-F5344CB8AC3E}">
        <p14:creationId xmlns:p14="http://schemas.microsoft.com/office/powerpoint/2010/main" val="942663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Rot="1" noChangeAspect="1" noChangeArrowheads="1" noTextEdit="1"/>
          </p:cNvSpPr>
          <p:nvPr>
            <p:ph type="sldImg"/>
          </p:nvPr>
        </p:nvSpPr>
        <p:spPr>
          <a:xfrm>
            <a:off x="522288" y="549275"/>
            <a:ext cx="3216275" cy="2413000"/>
          </a:xfrm>
          <a:ln/>
        </p:spPr>
      </p:sp>
      <p:sp>
        <p:nvSpPr>
          <p:cNvPr id="57348" name="Rectangle 3"/>
          <p:cNvSpPr>
            <a:spLocks noGrp="1" noChangeArrowheads="1"/>
          </p:cNvSpPr>
          <p:nvPr>
            <p:ph type="body" idx="1"/>
          </p:nvPr>
        </p:nvSpPr>
        <p:spPr/>
        <p:txBody>
          <a:bodyPr/>
          <a:lstStyle/>
          <a:p>
            <a:pPr eaLnBrk="1" hangingPunct="1">
              <a:defRPr/>
            </a:pPr>
            <a:r>
              <a:rPr lang="en-US" b="1" dirty="0">
                <a:latin typeface="Arial" pitchFamily="34" charset="0"/>
                <a:cs typeface="Arial" pitchFamily="34" charset="0"/>
              </a:rPr>
              <a:t>Summary Overview</a:t>
            </a:r>
          </a:p>
          <a:p>
            <a:pPr eaLnBrk="1" hangingPunct="1">
              <a:defRPr/>
            </a:pPr>
            <a:endParaRPr lang="en-US" dirty="0">
              <a:latin typeface="Arial" pitchFamily="34" charset="0"/>
              <a:cs typeface="Arial" pitchFamily="34" charset="0"/>
            </a:endParaRPr>
          </a:p>
          <a:p>
            <a:pPr eaLnBrk="1" hangingPunct="1">
              <a:defRPr/>
            </a:pPr>
            <a:r>
              <a:rPr lang="en-US" b="1" dirty="0">
                <a:latin typeface="Arial" pitchFamily="34" charset="0"/>
                <a:cs typeface="Arial" pitchFamily="34" charset="0"/>
              </a:rPr>
              <a:t>Key Issues</a:t>
            </a:r>
          </a:p>
          <a:p>
            <a:pPr eaLnBrk="1" hangingPunct="1">
              <a:buFontTx/>
              <a:buChar char="•"/>
              <a:defRPr/>
            </a:pPr>
            <a:r>
              <a:rPr lang="en-US" b="1" dirty="0">
                <a:latin typeface="Arial" pitchFamily="34" charset="0"/>
                <a:cs typeface="Arial" pitchFamily="34" charset="0"/>
              </a:rPr>
              <a:t> Marketing strategy</a:t>
            </a:r>
            <a:r>
              <a:rPr lang="en-US" b="0" dirty="0">
                <a:latin typeface="Arial" pitchFamily="34" charset="0"/>
                <a:cs typeface="Arial" pitchFamily="34" charset="0"/>
              </a:rPr>
              <a:t>:</a:t>
            </a:r>
            <a:r>
              <a:rPr lang="en-US" dirty="0">
                <a:latin typeface="Arial" pitchFamily="34" charset="0"/>
                <a:cs typeface="Arial" pitchFamily="34" charset="0"/>
              </a:rPr>
              <a:t> specifies a target market and a related marketing mix</a:t>
            </a:r>
            <a:r>
              <a:rPr lang="en-US" baseline="0" dirty="0">
                <a:latin typeface="Arial" pitchFamily="34" charset="0"/>
                <a:cs typeface="Arial" pitchFamily="34" charset="0"/>
              </a:rPr>
              <a:t> and</a:t>
            </a:r>
            <a:r>
              <a:rPr lang="en-US" dirty="0">
                <a:latin typeface="Arial" pitchFamily="34" charset="0"/>
                <a:cs typeface="Arial" pitchFamily="34" charset="0"/>
              </a:rPr>
              <a:t> provides a big picture of what the firm will do.</a:t>
            </a:r>
            <a:r>
              <a:rPr lang="en-US" b="1" dirty="0">
                <a:latin typeface="Arial" pitchFamily="34" charset="0"/>
                <a:cs typeface="Arial" pitchFamily="34" charset="0"/>
              </a:rPr>
              <a:t>  </a:t>
            </a:r>
          </a:p>
          <a:p>
            <a:pPr lvl="1" eaLnBrk="1" hangingPunct="1">
              <a:buFontTx/>
              <a:buChar char="•"/>
              <a:defRPr/>
            </a:pPr>
            <a:r>
              <a:rPr lang="en-US" dirty="0">
                <a:latin typeface="Arial" pitchFamily="34" charset="0"/>
                <a:cs typeface="Arial" pitchFamily="34" charset="0"/>
              </a:rPr>
              <a:t> </a:t>
            </a:r>
            <a:r>
              <a:rPr lang="en-US" b="1" dirty="0">
                <a:latin typeface="Arial" pitchFamily="34" charset="0"/>
                <a:cs typeface="Arial" pitchFamily="34" charset="0"/>
              </a:rPr>
              <a:t>Target market</a:t>
            </a:r>
            <a:r>
              <a:rPr lang="en-US" dirty="0">
                <a:latin typeface="Arial" pitchFamily="34" charset="0"/>
                <a:cs typeface="Arial" pitchFamily="34" charset="0"/>
              </a:rPr>
              <a:t>: a fairly homogeneous (similar) group of customers to whom a company wishes to appeal.</a:t>
            </a:r>
          </a:p>
          <a:p>
            <a:pPr lvl="1" eaLnBrk="1" hangingPunct="1">
              <a:buFontTx/>
              <a:buChar char="•"/>
              <a:defRPr/>
            </a:pPr>
            <a:r>
              <a:rPr lang="en-US" dirty="0">
                <a:latin typeface="Arial" pitchFamily="34" charset="0"/>
                <a:cs typeface="Arial" pitchFamily="34" charset="0"/>
              </a:rPr>
              <a:t> </a:t>
            </a:r>
            <a:r>
              <a:rPr lang="en-US" b="1" dirty="0">
                <a:latin typeface="Arial" pitchFamily="34" charset="0"/>
                <a:cs typeface="Arial" pitchFamily="34" charset="0"/>
              </a:rPr>
              <a:t>Marketing mix:</a:t>
            </a:r>
            <a:r>
              <a:rPr lang="en-US" dirty="0">
                <a:latin typeface="Arial" pitchFamily="34" charset="0"/>
                <a:cs typeface="Arial" pitchFamily="34" charset="0"/>
              </a:rPr>
              <a:t> the controllable variables the company puts together to satisfy the target market.</a:t>
            </a:r>
          </a:p>
          <a:p>
            <a:pPr lvl="1" eaLnBrk="1" hangingPunct="1">
              <a:buFontTx/>
              <a:buNone/>
              <a:defRPr/>
            </a:pPr>
            <a:endParaRPr lang="en-US" dirty="0">
              <a:latin typeface="Arial" pitchFamily="34" charset="0"/>
              <a:cs typeface="Arial" pitchFamily="34" charset="0"/>
            </a:endParaRPr>
          </a:p>
          <a:p>
            <a:pPr eaLnBrk="1" hangingPunct="1">
              <a:defRPr/>
            </a:pPr>
            <a:r>
              <a:rPr lang="en-US" b="1" i="1" dirty="0">
                <a:latin typeface="Arial" pitchFamily="34" charset="0"/>
                <a:cs typeface="Arial" pitchFamily="34" charset="0"/>
              </a:rPr>
              <a:t>Discussion Question:</a:t>
            </a:r>
            <a:r>
              <a:rPr lang="en-US" b="1" dirty="0">
                <a:latin typeface="Arial" pitchFamily="34" charset="0"/>
                <a:cs typeface="Arial" pitchFamily="34" charset="0"/>
              </a:rPr>
              <a:t> </a:t>
            </a:r>
            <a:r>
              <a:rPr lang="en-US" b="1" i="1" dirty="0">
                <a:latin typeface="Arial" pitchFamily="34" charset="0"/>
                <a:cs typeface="Arial" pitchFamily="34" charset="0"/>
              </a:rPr>
              <a:t>Why does the target market appear in the center of the diagram of a marketing strategy?</a:t>
            </a:r>
            <a:endParaRPr lang="en-US" dirty="0"/>
          </a:p>
        </p:txBody>
      </p:sp>
      <p:sp>
        <p:nvSpPr>
          <p:cNvPr id="54277"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468425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Rot="1" noChangeAspect="1" noChangeArrowheads="1" noTextEdit="1"/>
          </p:cNvSpPr>
          <p:nvPr>
            <p:ph type="sldImg"/>
          </p:nvPr>
        </p:nvSpPr>
        <p:spPr>
          <a:xfrm>
            <a:off x="522288" y="549275"/>
            <a:ext cx="3216275" cy="2413000"/>
          </a:xfrm>
          <a:ln/>
        </p:spPr>
      </p:sp>
      <p:sp>
        <p:nvSpPr>
          <p:cNvPr id="66564" name="Rectangle 3"/>
          <p:cNvSpPr>
            <a:spLocks noGrp="1" noChangeArrowheads="1"/>
          </p:cNvSpPr>
          <p:nvPr>
            <p:ph type="body" idx="1"/>
          </p:nvPr>
        </p:nvSpPr>
        <p:spPr>
          <a:xfrm>
            <a:off x="195263" y="3276600"/>
            <a:ext cx="6510337" cy="5507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dirty="0"/>
              <a:t>Checking Your Knowledge </a:t>
            </a:r>
          </a:p>
          <a:p>
            <a:pPr eaLnBrk="1" hangingPunct="1"/>
            <a:r>
              <a:rPr lang="en-US" b="1" dirty="0"/>
              <a:t>Answer: D</a:t>
            </a:r>
          </a:p>
          <a:p>
            <a:pPr eaLnBrk="1" hangingPunct="1"/>
            <a:r>
              <a:rPr lang="en-US" b="1" dirty="0"/>
              <a:t>Feedback: </a:t>
            </a:r>
            <a:r>
              <a:rPr lang="en-US" dirty="0"/>
              <a:t>In the question, the teenager has developed a description of the target market, their needs, and a general outline of the business (marketing strategy). Because she has not yet identified the time-related details of carrying out this strategy, she has not yet developed a marketing plan. Selection D is the best option because the teenager has developed a marketing strategy so far.</a:t>
            </a:r>
          </a:p>
        </p:txBody>
      </p:sp>
    </p:spTree>
    <p:extLst>
      <p:ext uri="{BB962C8B-B14F-4D97-AF65-F5344CB8AC3E}">
        <p14:creationId xmlns:p14="http://schemas.microsoft.com/office/powerpoint/2010/main" val="1462381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Rot="1" noChangeAspect="1" noChangeArrowheads="1" noTextEdit="1"/>
          </p:cNvSpPr>
          <p:nvPr>
            <p:ph type="sldImg"/>
          </p:nvPr>
        </p:nvSpPr>
        <p:spPr>
          <a:xfrm>
            <a:off x="522288" y="549275"/>
            <a:ext cx="3216275" cy="2413000"/>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b="1" dirty="0"/>
              <a:t>Summary Overview</a:t>
            </a:r>
          </a:p>
          <a:p>
            <a:pPr eaLnBrk="1" hangingPunct="1">
              <a:spcBef>
                <a:spcPct val="0"/>
              </a:spcBef>
            </a:pPr>
            <a:r>
              <a:rPr lang="en-US" dirty="0"/>
              <a:t>The difference between target marketing and mass marketing is directly linked to the concept of a marketing strategy, because a marketing strategy specifies some particular target customers. </a:t>
            </a:r>
          </a:p>
          <a:p>
            <a:pPr eaLnBrk="1" hangingPunct="1">
              <a:spcBef>
                <a:spcPct val="0"/>
              </a:spcBef>
            </a:pPr>
            <a:endParaRPr lang="en-US" dirty="0"/>
          </a:p>
          <a:p>
            <a:pPr eaLnBrk="1" hangingPunct="1">
              <a:spcBef>
                <a:spcPct val="0"/>
              </a:spcBef>
            </a:pPr>
            <a:r>
              <a:rPr lang="en-US" b="1" dirty="0"/>
              <a:t>Key Issues</a:t>
            </a:r>
          </a:p>
          <a:p>
            <a:pPr eaLnBrk="1" hangingPunct="1">
              <a:spcBef>
                <a:spcPct val="0"/>
              </a:spcBef>
              <a:buFontTx/>
              <a:buChar char="•"/>
            </a:pPr>
            <a:r>
              <a:rPr lang="en-US" b="1" dirty="0">
                <a:solidFill>
                  <a:srgbClr val="000000"/>
                </a:solidFill>
              </a:rPr>
              <a:t> </a:t>
            </a:r>
            <a:r>
              <a:rPr lang="en-US" u="sng" dirty="0">
                <a:solidFill>
                  <a:srgbClr val="000000"/>
                </a:solidFill>
              </a:rPr>
              <a:t>Target marketing</a:t>
            </a:r>
            <a:r>
              <a:rPr lang="en-US" u="none" dirty="0">
                <a:solidFill>
                  <a:schemeClr val="tx1"/>
                </a:solidFill>
              </a:rPr>
              <a:t>:</a:t>
            </a:r>
            <a:r>
              <a:rPr lang="en-US" dirty="0"/>
              <a:t> </a:t>
            </a:r>
            <a:r>
              <a:rPr lang="en-US" dirty="0">
                <a:solidFill>
                  <a:srgbClr val="000000"/>
                </a:solidFill>
              </a:rPr>
              <a:t>tailoring the marketing mix to meet the needs of a specific group of target customers.</a:t>
            </a:r>
          </a:p>
          <a:p>
            <a:pPr lvl="1" eaLnBrk="1" hangingPunct="1">
              <a:spcBef>
                <a:spcPct val="0"/>
              </a:spcBef>
              <a:buFontTx/>
              <a:buChar char="•"/>
            </a:pPr>
            <a:r>
              <a:rPr lang="en-US" dirty="0">
                <a:solidFill>
                  <a:srgbClr val="000000"/>
                </a:solidFill>
              </a:rPr>
              <a:t> It is considered </a:t>
            </a:r>
            <a:r>
              <a:rPr lang="en-US" dirty="0">
                <a:solidFill>
                  <a:schemeClr val="tx1"/>
                </a:solidFill>
              </a:rPr>
              <a:t>the</a:t>
            </a:r>
            <a:r>
              <a:rPr lang="en-US" baseline="0" dirty="0">
                <a:solidFill>
                  <a:schemeClr val="tx1"/>
                </a:solidFill>
              </a:rPr>
              <a:t> </a:t>
            </a:r>
            <a:r>
              <a:rPr lang="en-US" dirty="0"/>
              <a:t>rifle approach.</a:t>
            </a:r>
            <a:r>
              <a:rPr lang="en-US" dirty="0">
                <a:solidFill>
                  <a:srgbClr val="000000"/>
                </a:solidFill>
              </a:rPr>
              <a:t> </a:t>
            </a:r>
          </a:p>
          <a:p>
            <a:pPr lvl="0" eaLnBrk="1" hangingPunct="1">
              <a:spcBef>
                <a:spcPct val="0"/>
              </a:spcBef>
              <a:buFontTx/>
              <a:buChar char="•"/>
            </a:pPr>
            <a:r>
              <a:rPr lang="en-US" u="sng" dirty="0">
                <a:solidFill>
                  <a:srgbClr val="000000"/>
                </a:solidFill>
              </a:rPr>
              <a:t> Mass marketing</a:t>
            </a:r>
            <a:r>
              <a:rPr lang="en-US" u="none" dirty="0">
                <a:solidFill>
                  <a:schemeClr val="tx1"/>
                </a:solidFill>
              </a:rPr>
              <a:t>:</a:t>
            </a:r>
            <a:r>
              <a:rPr lang="en-US" dirty="0"/>
              <a:t> </a:t>
            </a:r>
            <a:r>
              <a:rPr lang="en-US" dirty="0">
                <a:solidFill>
                  <a:srgbClr val="000000"/>
                </a:solidFill>
              </a:rPr>
              <a:t>offering a single marketing mix combination to everyone.</a:t>
            </a:r>
          </a:p>
          <a:p>
            <a:pPr lvl="1" eaLnBrk="1" hangingPunct="1">
              <a:spcBef>
                <a:spcPct val="0"/>
              </a:spcBef>
              <a:buFontTx/>
              <a:buChar char="•"/>
            </a:pPr>
            <a:r>
              <a:rPr lang="en-US" dirty="0">
                <a:solidFill>
                  <a:srgbClr val="000000"/>
                </a:solidFill>
              </a:rPr>
              <a:t> It is considered the</a:t>
            </a:r>
            <a:r>
              <a:rPr lang="en-US" baseline="0" dirty="0">
                <a:solidFill>
                  <a:srgbClr val="000000"/>
                </a:solidFill>
              </a:rPr>
              <a:t> </a:t>
            </a:r>
            <a:r>
              <a:rPr lang="en-US" dirty="0"/>
              <a:t>shotgun approach.</a:t>
            </a:r>
          </a:p>
          <a:p>
            <a:pPr lvl="1" eaLnBrk="1" hangingPunct="1">
              <a:spcBef>
                <a:spcPct val="0"/>
              </a:spcBef>
              <a:buFontTx/>
              <a:buChar char="•"/>
            </a:pPr>
            <a:r>
              <a:rPr lang="en-US" dirty="0"/>
              <a:t> It assumes that everyone is the same.</a:t>
            </a:r>
          </a:p>
          <a:p>
            <a:pPr lvl="1" eaLnBrk="1" hangingPunct="1">
              <a:spcBef>
                <a:spcPct val="0"/>
              </a:spcBef>
              <a:buFontTx/>
              <a:buChar char="•"/>
            </a:pPr>
            <a:r>
              <a:rPr lang="en-US" dirty="0"/>
              <a:t> It considers everyone to be a potential customer.</a:t>
            </a:r>
          </a:p>
          <a:p>
            <a:pPr lvl="1" eaLnBrk="1" hangingPunct="1">
              <a:spcBef>
                <a:spcPct val="0"/>
              </a:spcBef>
              <a:buFontTx/>
              <a:buChar char="•"/>
            </a:pPr>
            <a:r>
              <a:rPr lang="en-US" dirty="0"/>
              <a:t> Mass marketing and mass marketers do not mean the same thing.</a:t>
            </a:r>
          </a:p>
          <a:p>
            <a:pPr lvl="2" eaLnBrk="1" hangingPunct="1">
              <a:spcBef>
                <a:spcPct val="0"/>
              </a:spcBef>
              <a:buFontTx/>
              <a:buChar char="•"/>
            </a:pPr>
            <a:r>
              <a:rPr lang="en-US" dirty="0"/>
              <a:t> Mass marketers like Kraft Foods and Walmart are aiming at clearly defined target markets.</a:t>
            </a:r>
          </a:p>
          <a:p>
            <a:pPr lvl="3" eaLnBrk="1" hangingPunct="1">
              <a:spcBef>
                <a:spcPct val="0"/>
              </a:spcBef>
              <a:buFontTx/>
              <a:buChar char="•"/>
            </a:pPr>
            <a:r>
              <a:rPr lang="en-US" dirty="0"/>
              <a:t> Their target markets are large and spread out.</a:t>
            </a:r>
          </a:p>
          <a:p>
            <a:pPr lvl="3" eaLnBrk="1" hangingPunct="1">
              <a:spcBef>
                <a:spcPct val="0"/>
              </a:spcBef>
              <a:buFontTx/>
              <a:buChar char="•"/>
            </a:pPr>
            <a:endParaRPr lang="en-US" dirty="0"/>
          </a:p>
          <a:p>
            <a:pPr eaLnBrk="1" hangingPunct="1">
              <a:spcBef>
                <a:spcPct val="0"/>
              </a:spcBef>
            </a:pPr>
            <a:r>
              <a:rPr lang="en-US" b="1" i="1" dirty="0">
                <a:solidFill>
                  <a:srgbClr val="000000"/>
                </a:solidFill>
              </a:rPr>
              <a:t>Discussion Question: Why are organizations moving in the direction of target marketing as opposed to mass marketing?</a:t>
            </a:r>
          </a:p>
          <a:p>
            <a:pPr eaLnBrk="1" hangingPunct="1">
              <a:spcBef>
                <a:spcPct val="0"/>
              </a:spcBef>
            </a:pPr>
            <a:endParaRPr lang="en-US" b="1" i="1" dirty="0">
              <a:solidFill>
                <a:srgbClr val="000000"/>
              </a:solidFill>
            </a:endParaRPr>
          </a:p>
          <a:p>
            <a:pPr>
              <a:spcBef>
                <a:spcPct val="0"/>
              </a:spcBef>
            </a:pPr>
            <a:r>
              <a:rPr lang="en-US" b="1" dirty="0">
                <a:sym typeface="Wingdings" pitchFamily="2" charset="2"/>
              </a:rPr>
              <a:t></a:t>
            </a:r>
            <a:r>
              <a:rPr lang="en-US" b="1" dirty="0"/>
              <a:t>Target marketing can mean big markets and profits.</a:t>
            </a:r>
          </a:p>
          <a:p>
            <a:pPr lvl="1">
              <a:spcBef>
                <a:spcPct val="0"/>
              </a:spcBef>
              <a:buFontTx/>
              <a:buChar char="•"/>
            </a:pPr>
            <a:r>
              <a:rPr lang="en-US" dirty="0"/>
              <a:t> Target marketing is not limited to small market segments—only to fairly homogeneous ones.</a:t>
            </a:r>
          </a:p>
          <a:p>
            <a:pPr lvl="1">
              <a:spcBef>
                <a:spcPct val="0"/>
              </a:spcBef>
              <a:buFontTx/>
              <a:buChar char="•"/>
            </a:pPr>
            <a:r>
              <a:rPr lang="en-US" dirty="0"/>
              <a:t> The basic reason to focus on some specific target customers is so that you can develop a marketing mix that satisfies those customers’ specific needs better than they are satisfied by some other firm.</a:t>
            </a:r>
          </a:p>
        </p:txBody>
      </p:sp>
      <p:sp>
        <p:nvSpPr>
          <p:cNvPr id="55301"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534282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Rot="1" noChangeAspect="1" noChangeArrowheads="1" noTextEdit="1"/>
          </p:cNvSpPr>
          <p:nvPr>
            <p:ph type="sldImg"/>
          </p:nvPr>
        </p:nvSpPr>
        <p:spPr>
          <a:xfrm>
            <a:off x="522288" y="549275"/>
            <a:ext cx="3216275" cy="2413000"/>
          </a:xfrm>
          <a:ln/>
        </p:spPr>
      </p:sp>
      <p:sp>
        <p:nvSpPr>
          <p:cNvPr id="57348" name="Rectangle 3"/>
          <p:cNvSpPr>
            <a:spLocks noGrp="1" noChangeArrowheads="1"/>
          </p:cNvSpPr>
          <p:nvPr>
            <p:ph type="body" idx="1"/>
          </p:nvPr>
        </p:nvSpPr>
        <p:spPr/>
        <p:txBody>
          <a:bodyPr/>
          <a:lstStyle/>
          <a:p>
            <a:pPr eaLnBrk="1" hangingPunct="1">
              <a:defRPr/>
            </a:pPr>
            <a:r>
              <a:rPr lang="en-US" b="1" dirty="0">
                <a:solidFill>
                  <a:srgbClr val="000000"/>
                </a:solidFill>
                <a:latin typeface="Arial" pitchFamily="34" charset="0"/>
                <a:cs typeface="Arial" pitchFamily="34" charset="0"/>
              </a:rPr>
              <a:t>Summary Overview</a:t>
            </a:r>
          </a:p>
          <a:p>
            <a:pPr eaLnBrk="1" hangingPunct="1">
              <a:defRPr/>
            </a:pPr>
            <a:r>
              <a:rPr lang="en-US" dirty="0">
                <a:solidFill>
                  <a:srgbClr val="000000"/>
                </a:solidFill>
                <a:latin typeface="Arial" pitchFamily="34" charset="0"/>
                <a:cs typeface="Arial" pitchFamily="34" charset="0"/>
              </a:rPr>
              <a:t>Marketers have to make many decisions in developing a marketing mix that will satisfy their target customers. All of these variables making up the marketing mix can be reduced to four basic categories.</a:t>
            </a:r>
          </a:p>
          <a:p>
            <a:pPr eaLnBrk="1" hangingPunct="1">
              <a:defRPr/>
            </a:pPr>
            <a:endParaRPr lang="en-US" dirty="0">
              <a:solidFill>
                <a:srgbClr val="000000"/>
              </a:solidFill>
              <a:latin typeface="Arial" pitchFamily="34" charset="0"/>
              <a:cs typeface="Arial" pitchFamily="34" charset="0"/>
            </a:endParaRPr>
          </a:p>
          <a:p>
            <a:pPr eaLnBrk="1" hangingPunct="1">
              <a:defRPr/>
            </a:pPr>
            <a:r>
              <a:rPr lang="en-US" b="1" dirty="0">
                <a:solidFill>
                  <a:srgbClr val="000000"/>
                </a:solidFill>
                <a:latin typeface="Arial" pitchFamily="34" charset="0"/>
                <a:cs typeface="Arial" pitchFamily="34" charset="0"/>
              </a:rPr>
              <a:t>Key Issues </a:t>
            </a:r>
          </a:p>
          <a:p>
            <a:pPr eaLnBrk="1" hangingPunct="1">
              <a:buFontTx/>
              <a:buChar char="•"/>
              <a:defRPr/>
            </a:pPr>
            <a:r>
              <a:rPr lang="en-US" u="sng" dirty="0">
                <a:solidFill>
                  <a:srgbClr val="000000"/>
                </a:solidFill>
                <a:latin typeface="Arial" pitchFamily="34" charset="0"/>
                <a:cs typeface="Arial" pitchFamily="34" charset="0"/>
              </a:rPr>
              <a:t> The four Ps make up a marketing mix</a:t>
            </a:r>
            <a:r>
              <a:rPr lang="en-US" u="none" dirty="0">
                <a:solidFill>
                  <a:srgbClr val="000000"/>
                </a:solidFill>
                <a:latin typeface="Arial" pitchFamily="34" charset="0"/>
                <a:cs typeface="Arial" pitchFamily="34" charset="0"/>
              </a:rPr>
              <a:t>:</a:t>
            </a:r>
            <a:endParaRPr lang="en-US" dirty="0">
              <a:solidFill>
                <a:srgbClr val="000000"/>
              </a:solidFill>
              <a:latin typeface="Arial" pitchFamily="34" charset="0"/>
              <a:cs typeface="Arial" pitchFamily="34" charset="0"/>
            </a:endParaRPr>
          </a:p>
          <a:p>
            <a:pPr lvl="1" eaLnBrk="1" hangingPunct="1">
              <a:buFontTx/>
              <a:buChar char="•"/>
              <a:defRPr/>
            </a:pPr>
            <a:r>
              <a:rPr lang="en-US" dirty="0">
                <a:solidFill>
                  <a:srgbClr val="000000"/>
                </a:solidFill>
                <a:latin typeface="Arial" pitchFamily="34" charset="0"/>
                <a:cs typeface="Arial" pitchFamily="34" charset="0"/>
              </a:rPr>
              <a:t> Product </a:t>
            </a:r>
          </a:p>
          <a:p>
            <a:pPr lvl="1" eaLnBrk="1" hangingPunct="1">
              <a:buFontTx/>
              <a:buChar char="•"/>
              <a:defRPr/>
            </a:pPr>
            <a:r>
              <a:rPr lang="en-US" dirty="0">
                <a:solidFill>
                  <a:srgbClr val="000000"/>
                </a:solidFill>
                <a:latin typeface="Arial" pitchFamily="34" charset="0"/>
                <a:cs typeface="Arial" pitchFamily="34" charset="0"/>
              </a:rPr>
              <a:t> Place</a:t>
            </a:r>
          </a:p>
          <a:p>
            <a:pPr lvl="1" eaLnBrk="1" hangingPunct="1">
              <a:buFontTx/>
              <a:buChar char="•"/>
              <a:defRPr/>
            </a:pPr>
            <a:r>
              <a:rPr lang="en-US" dirty="0">
                <a:solidFill>
                  <a:srgbClr val="000000"/>
                </a:solidFill>
                <a:latin typeface="Arial" pitchFamily="34" charset="0"/>
                <a:cs typeface="Arial" pitchFamily="34" charset="0"/>
              </a:rPr>
              <a:t> Promotion </a:t>
            </a:r>
          </a:p>
          <a:p>
            <a:pPr lvl="1" eaLnBrk="1" hangingPunct="1">
              <a:buFontTx/>
              <a:buChar char="•"/>
              <a:defRPr/>
            </a:pPr>
            <a:r>
              <a:rPr lang="en-US" dirty="0">
                <a:solidFill>
                  <a:srgbClr val="000000"/>
                </a:solidFill>
                <a:latin typeface="Arial" pitchFamily="34" charset="0"/>
                <a:cs typeface="Arial" pitchFamily="34" charset="0"/>
              </a:rPr>
              <a:t> Price </a:t>
            </a:r>
          </a:p>
          <a:p>
            <a:pPr eaLnBrk="1" hangingPunct="1">
              <a:lnSpc>
                <a:spcPct val="90000"/>
              </a:lnSpc>
              <a:buFontTx/>
              <a:buChar char="•"/>
              <a:defRPr/>
            </a:pPr>
            <a:r>
              <a:rPr lang="en-US" dirty="0">
                <a:solidFill>
                  <a:srgbClr val="000000"/>
                </a:solidFill>
                <a:latin typeface="Arial" pitchFamily="34" charset="0"/>
                <a:cs typeface="Arial" pitchFamily="34" charset="0"/>
              </a:rPr>
              <a:t> These “</a:t>
            </a:r>
            <a:r>
              <a:rPr lang="en-US" u="sng" dirty="0">
                <a:solidFill>
                  <a:srgbClr val="000000"/>
                </a:solidFill>
                <a:latin typeface="Arial" pitchFamily="34" charset="0"/>
                <a:cs typeface="Arial" pitchFamily="34" charset="0"/>
              </a:rPr>
              <a:t>Four Ps</a:t>
            </a:r>
            <a:r>
              <a:rPr lang="en-US" dirty="0">
                <a:solidFill>
                  <a:srgbClr val="000000"/>
                </a:solidFill>
                <a:latin typeface="Arial" pitchFamily="34" charset="0"/>
                <a:cs typeface="Arial" pitchFamily="34" charset="0"/>
              </a:rPr>
              <a:t>” are combined in differing ways to match the needs and wants of different target markets.</a:t>
            </a:r>
          </a:p>
          <a:p>
            <a:pPr eaLnBrk="1" hangingPunct="1">
              <a:lnSpc>
                <a:spcPct val="90000"/>
              </a:lnSpc>
              <a:defRPr/>
            </a:pPr>
            <a:r>
              <a:rPr lang="en-US" b="1" dirty="0">
                <a:sym typeface="Wingdings" pitchFamily="2" charset="2"/>
              </a:rPr>
              <a:t></a:t>
            </a:r>
            <a:r>
              <a:rPr lang="en-US" b="1" dirty="0">
                <a:solidFill>
                  <a:srgbClr val="000000"/>
                </a:solidFill>
                <a:latin typeface="Arial" pitchFamily="34" charset="0"/>
                <a:cs typeface="Arial" pitchFamily="34" charset="0"/>
              </a:rPr>
              <a:t>Product</a:t>
            </a:r>
            <a:r>
              <a:rPr lang="en-US" dirty="0">
                <a:solidFill>
                  <a:srgbClr val="000000"/>
                </a:solidFill>
                <a:latin typeface="Arial" pitchFamily="34" charset="0"/>
                <a:cs typeface="Arial" pitchFamily="34" charset="0"/>
              </a:rPr>
              <a:t>: concerned with developing the right product for the target market.</a:t>
            </a:r>
          </a:p>
          <a:p>
            <a:pPr eaLnBrk="1" hangingPunct="1">
              <a:lnSpc>
                <a:spcPct val="90000"/>
              </a:lnSpc>
              <a:defRPr/>
            </a:pPr>
            <a:r>
              <a:rPr lang="en-US" b="1" dirty="0">
                <a:sym typeface="Wingdings" pitchFamily="2" charset="2"/>
              </a:rPr>
              <a:t></a:t>
            </a:r>
            <a:r>
              <a:rPr lang="en-US" b="1" dirty="0">
                <a:solidFill>
                  <a:srgbClr val="000000"/>
                </a:solidFill>
                <a:latin typeface="Arial" pitchFamily="34" charset="0"/>
                <a:cs typeface="Arial" pitchFamily="34" charset="0"/>
              </a:rPr>
              <a:t>Place</a:t>
            </a:r>
            <a:r>
              <a:rPr lang="en-US" dirty="0">
                <a:solidFill>
                  <a:srgbClr val="000000"/>
                </a:solidFill>
                <a:latin typeface="Arial" pitchFamily="34" charset="0"/>
                <a:cs typeface="Arial" pitchFamily="34" charset="0"/>
              </a:rPr>
              <a:t>: concerned with all the decisions involved in getting the right product to the target market’s place.</a:t>
            </a:r>
          </a:p>
          <a:p>
            <a:pPr eaLnBrk="1" hangingPunct="1">
              <a:lnSpc>
                <a:spcPct val="90000"/>
              </a:lnSpc>
              <a:defRPr/>
            </a:pPr>
            <a:r>
              <a:rPr lang="en-US" b="1" dirty="0">
                <a:sym typeface="Wingdings" pitchFamily="2" charset="2"/>
              </a:rPr>
              <a:t></a:t>
            </a:r>
            <a:r>
              <a:rPr lang="en-US" b="1" dirty="0">
                <a:solidFill>
                  <a:srgbClr val="000000"/>
                </a:solidFill>
                <a:latin typeface="Arial" pitchFamily="34" charset="0"/>
                <a:cs typeface="Arial" pitchFamily="34" charset="0"/>
              </a:rPr>
              <a:t>Promotion</a:t>
            </a:r>
            <a:r>
              <a:rPr lang="en-US" dirty="0">
                <a:solidFill>
                  <a:srgbClr val="000000"/>
                </a:solidFill>
                <a:latin typeface="Arial" pitchFamily="34" charset="0"/>
                <a:cs typeface="Arial" pitchFamily="34" charset="0"/>
              </a:rPr>
              <a:t>: concerned with telling the target market or others in the channel of distribution about the right product.</a:t>
            </a:r>
          </a:p>
          <a:p>
            <a:pPr eaLnBrk="1" hangingPunct="1">
              <a:lnSpc>
                <a:spcPct val="90000"/>
              </a:lnSpc>
              <a:defRPr/>
            </a:pPr>
            <a:r>
              <a:rPr lang="en-US" b="1" dirty="0">
                <a:sym typeface="Wingdings" pitchFamily="2" charset="2"/>
              </a:rPr>
              <a:t></a:t>
            </a:r>
            <a:r>
              <a:rPr lang="en-US" b="1" dirty="0">
                <a:solidFill>
                  <a:srgbClr val="000000"/>
                </a:solidFill>
                <a:latin typeface="Arial" pitchFamily="34" charset="0"/>
                <a:cs typeface="Arial" pitchFamily="34" charset="0"/>
              </a:rPr>
              <a:t>Price: </a:t>
            </a:r>
            <a:r>
              <a:rPr lang="en-US" dirty="0">
                <a:solidFill>
                  <a:srgbClr val="000000"/>
                </a:solidFill>
                <a:latin typeface="Arial" pitchFamily="34" charset="0"/>
                <a:cs typeface="Arial" pitchFamily="34" charset="0"/>
              </a:rPr>
              <a:t>concerned with the kind of competition in the target market and the cost of the whole marketing mix.</a:t>
            </a:r>
          </a:p>
          <a:p>
            <a:pPr eaLnBrk="1" hangingPunct="1">
              <a:lnSpc>
                <a:spcPct val="90000"/>
              </a:lnSpc>
              <a:defRPr/>
            </a:pPr>
            <a:endParaRPr lang="en-US" i="1" dirty="0">
              <a:solidFill>
                <a:srgbClr val="000000"/>
              </a:solidFill>
              <a:latin typeface="Arial" pitchFamily="34" charset="0"/>
              <a:cs typeface="Arial" pitchFamily="34" charset="0"/>
            </a:endParaRPr>
          </a:p>
          <a:p>
            <a:pPr eaLnBrk="1" hangingPunct="1">
              <a:lnSpc>
                <a:spcPct val="90000"/>
              </a:lnSpc>
              <a:defRPr/>
            </a:pPr>
            <a:r>
              <a:rPr lang="en-US" b="1" i="1" dirty="0">
                <a:solidFill>
                  <a:srgbClr val="000000"/>
                </a:solidFill>
                <a:latin typeface="Arial" pitchFamily="34" charset="0"/>
                <a:cs typeface="Arial" pitchFamily="34" charset="0"/>
              </a:rPr>
              <a:t>Discussion Question: The customer is </a:t>
            </a:r>
            <a:r>
              <a:rPr lang="en-US" b="1" i="1" u="sng" dirty="0">
                <a:solidFill>
                  <a:srgbClr val="000000"/>
                </a:solidFill>
                <a:latin typeface="Arial" pitchFamily="34" charset="0"/>
                <a:cs typeface="Arial" pitchFamily="34" charset="0"/>
              </a:rPr>
              <a:t>not</a:t>
            </a:r>
            <a:r>
              <a:rPr lang="en-US" b="1" i="1" dirty="0">
                <a:solidFill>
                  <a:srgbClr val="000000"/>
                </a:solidFill>
                <a:latin typeface="Arial" pitchFamily="34" charset="0"/>
                <a:cs typeface="Arial" pitchFamily="34" charset="0"/>
              </a:rPr>
              <a:t> part of the marketing mix. Why?</a:t>
            </a:r>
            <a:endParaRPr lang="en-US" sz="1000" dirty="0"/>
          </a:p>
        </p:txBody>
      </p:sp>
      <p:sp>
        <p:nvSpPr>
          <p:cNvPr id="57349"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2011770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Rot="1" noChangeAspect="1" noChangeArrowheads="1" noTextEdit="1"/>
          </p:cNvSpPr>
          <p:nvPr>
            <p:ph type="sldImg"/>
          </p:nvPr>
        </p:nvSpPr>
        <p:spPr>
          <a:xfrm>
            <a:off x="522288" y="549275"/>
            <a:ext cx="3216275" cy="2413000"/>
          </a:xfrm>
          <a:ln/>
        </p:spPr>
      </p:sp>
      <p:sp>
        <p:nvSpPr>
          <p:cNvPr id="58372"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b="1" dirty="0">
                <a:latin typeface="Arial" pitchFamily="34" charset="0"/>
                <a:cs typeface="Arial" pitchFamily="34" charset="0"/>
              </a:rPr>
              <a:t>Text Caption:</a:t>
            </a:r>
            <a:r>
              <a:rPr lang="en-US" b="1" baseline="0" dirty="0">
                <a:latin typeface="Arial" pitchFamily="34" charset="0"/>
                <a:cs typeface="Arial" pitchFamily="34" charset="0"/>
              </a:rPr>
              <a:t> </a:t>
            </a:r>
            <a:r>
              <a:rPr lang="en-US" dirty="0"/>
              <a:t>A firm’s product may involve a physical good or a service or a combination of both. Chilean airline LAN provides a service, but the quality of its equipment, especially the special sleeper seats on its planes, helps the firm do a superior job in meeting the needs of international travelers. </a:t>
            </a:r>
            <a:endParaRPr lang="en-US" b="1" dirty="0">
              <a:latin typeface="Arial" pitchFamily="34" charset="0"/>
              <a:cs typeface="Arial" pitchFamily="34" charset="0"/>
            </a:endParaRPr>
          </a:p>
          <a:p>
            <a:pPr eaLnBrk="1" hangingPunct="1"/>
            <a:endParaRPr lang="en-US" b="1" dirty="0">
              <a:latin typeface="Arial" pitchFamily="34" charset="0"/>
              <a:cs typeface="Arial" pitchFamily="34" charset="0"/>
            </a:endParaRPr>
          </a:p>
          <a:p>
            <a:pPr eaLnBrk="1" hangingPunct="1"/>
            <a:r>
              <a:rPr lang="en-US" b="1" dirty="0">
                <a:latin typeface="Arial" pitchFamily="34" charset="0"/>
                <a:cs typeface="Arial" pitchFamily="34" charset="0"/>
              </a:rPr>
              <a:t>Summary Overview</a:t>
            </a:r>
          </a:p>
          <a:p>
            <a:pPr eaLnBrk="1" hangingPunct="1"/>
            <a:r>
              <a:rPr lang="en-US" dirty="0">
                <a:latin typeface="Arial" pitchFamily="34" charset="0"/>
                <a:cs typeface="Arial" pitchFamily="34" charset="0"/>
              </a:rPr>
              <a:t>A firm’s product may involve a</a:t>
            </a:r>
            <a:r>
              <a:rPr lang="en-US" baseline="0" dirty="0">
                <a:latin typeface="Arial" pitchFamily="34" charset="0"/>
                <a:cs typeface="Arial" pitchFamily="34" charset="0"/>
              </a:rPr>
              <a:t> </a:t>
            </a:r>
            <a:r>
              <a:rPr lang="en-US" dirty="0">
                <a:latin typeface="Arial" pitchFamily="34" charset="0"/>
                <a:cs typeface="Arial" pitchFamily="34" charset="0"/>
              </a:rPr>
              <a:t>physical good, a service, or a</a:t>
            </a:r>
            <a:r>
              <a:rPr lang="en-US" baseline="0" dirty="0">
                <a:latin typeface="Arial" pitchFamily="34" charset="0"/>
                <a:cs typeface="Arial" pitchFamily="34" charset="0"/>
              </a:rPr>
              <a:t> </a:t>
            </a:r>
            <a:r>
              <a:rPr lang="en-US" dirty="0">
                <a:latin typeface="Arial" pitchFamily="34" charset="0"/>
                <a:cs typeface="Arial" pitchFamily="34" charset="0"/>
              </a:rPr>
              <a:t>combination of both. </a:t>
            </a:r>
          </a:p>
          <a:p>
            <a:pPr eaLnBrk="1" hangingPunct="1"/>
            <a:endParaRPr lang="en-US" dirty="0">
              <a:latin typeface="Arial" pitchFamily="34" charset="0"/>
              <a:cs typeface="Arial" pitchFamily="34" charset="0"/>
            </a:endParaRPr>
          </a:p>
          <a:p>
            <a:pPr eaLnBrk="1" hangingPunct="1"/>
            <a:r>
              <a:rPr lang="en-US" b="1" dirty="0">
                <a:latin typeface="Arial" pitchFamily="34" charset="0"/>
                <a:cs typeface="Arial" pitchFamily="34" charset="0"/>
              </a:rPr>
              <a:t>Key Issues</a:t>
            </a:r>
          </a:p>
          <a:p>
            <a:pPr eaLnBrk="1" hangingPunct="1">
              <a:buFontTx/>
              <a:buChar char="•"/>
            </a:pPr>
            <a:r>
              <a:rPr lang="en-US" dirty="0">
                <a:solidFill>
                  <a:srgbClr val="000000"/>
                </a:solidFill>
                <a:latin typeface="Arial" pitchFamily="34" charset="0"/>
                <a:cs typeface="Arial" pitchFamily="34" charset="0"/>
              </a:rPr>
              <a:t> Chilean</a:t>
            </a:r>
            <a:r>
              <a:rPr lang="en-US"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airline LAN provides a desirable service—but the quality of its</a:t>
            </a:r>
            <a:r>
              <a:rPr lang="en-US"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equipment, especially the</a:t>
            </a:r>
            <a:r>
              <a:rPr lang="en-US"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special sleeper seats on its</a:t>
            </a:r>
            <a:r>
              <a:rPr lang="en-US"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planes, helps the firm do a</a:t>
            </a:r>
            <a:r>
              <a:rPr lang="en-US"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superior job in meeting the</a:t>
            </a:r>
            <a:r>
              <a:rPr lang="en-US"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needs of international</a:t>
            </a:r>
            <a:r>
              <a:rPr lang="en-US"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travelers.</a:t>
            </a:r>
            <a:endParaRPr lang="en-US" dirty="0">
              <a:latin typeface="Arial" pitchFamily="34" charset="0"/>
              <a:cs typeface="Arial" pitchFamily="34" charset="0"/>
            </a:endParaRPr>
          </a:p>
        </p:txBody>
      </p:sp>
    </p:spTree>
    <p:extLst>
      <p:ext uri="{BB962C8B-B14F-4D97-AF65-F5344CB8AC3E}">
        <p14:creationId xmlns:p14="http://schemas.microsoft.com/office/powerpoint/2010/main" val="454392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Rot="1" noChangeAspect="1" noChangeArrowheads="1" noTextEdit="1"/>
          </p:cNvSpPr>
          <p:nvPr>
            <p:ph type="sldImg"/>
          </p:nvPr>
        </p:nvSpPr>
        <p:spPr>
          <a:xfrm>
            <a:off x="522288" y="549275"/>
            <a:ext cx="3216275" cy="2413000"/>
          </a:xfrm>
          <a:ln/>
        </p:spPr>
      </p:sp>
      <p:sp>
        <p:nvSpPr>
          <p:cNvPr id="57348" name="Rectangle 3"/>
          <p:cNvSpPr>
            <a:spLocks noGrp="1" noChangeArrowheads="1"/>
          </p:cNvSpPr>
          <p:nvPr>
            <p:ph type="body" idx="1"/>
          </p:nvPr>
        </p:nvSpPr>
        <p:spPr/>
        <p:txBody>
          <a:bodyPr/>
          <a:lstStyle/>
          <a:p>
            <a:pPr eaLnBrk="1" hangingPunct="1">
              <a:spcBef>
                <a:spcPts val="0"/>
              </a:spcBef>
              <a:defRPr/>
            </a:pPr>
            <a:r>
              <a:rPr lang="en-US" b="1" dirty="0">
                <a:latin typeface="Arial" pitchFamily="34" charset="0"/>
                <a:cs typeface="Arial" pitchFamily="34" charset="0"/>
              </a:rPr>
              <a:t>Summary Overview</a:t>
            </a:r>
          </a:p>
          <a:p>
            <a:pPr eaLnBrk="1" hangingPunct="1">
              <a:spcBef>
                <a:spcPts val="0"/>
              </a:spcBef>
              <a:defRPr/>
            </a:pPr>
            <a:r>
              <a:rPr lang="en-US" dirty="0">
                <a:latin typeface="Arial" pitchFamily="34" charset="0"/>
                <a:cs typeface="Arial" pitchFamily="34" charset="0"/>
              </a:rPr>
              <a:t>The objective for the place, or distribution, element of the marketing mix is to get the right product, to the right consumer, in the right place, at the right time, in the right quantity, and in the right condition, hopefully all at a reasonable cost. </a:t>
            </a:r>
          </a:p>
          <a:p>
            <a:pPr eaLnBrk="1" hangingPunct="1">
              <a:spcBef>
                <a:spcPts val="0"/>
              </a:spcBef>
              <a:defRPr/>
            </a:pPr>
            <a:endParaRPr lang="en-US" dirty="0">
              <a:latin typeface="Arial" pitchFamily="34" charset="0"/>
              <a:cs typeface="Arial" pitchFamily="34" charset="0"/>
            </a:endParaRPr>
          </a:p>
          <a:p>
            <a:pPr eaLnBrk="1" hangingPunct="1">
              <a:spcBef>
                <a:spcPts val="0"/>
              </a:spcBef>
              <a:defRPr/>
            </a:pPr>
            <a:r>
              <a:rPr lang="en-US" b="1" dirty="0">
                <a:latin typeface="Arial" pitchFamily="34" charset="0"/>
                <a:cs typeface="Arial" pitchFamily="34" charset="0"/>
              </a:rPr>
              <a:t>Key Issues</a:t>
            </a:r>
          </a:p>
          <a:p>
            <a:pPr eaLnBrk="1" hangingPunct="1">
              <a:spcBef>
                <a:spcPts val="0"/>
              </a:spcBef>
              <a:buFontTx/>
              <a:buChar char="•"/>
              <a:defRPr/>
            </a:pPr>
            <a:r>
              <a:rPr lang="en-US" u="sng" dirty="0">
                <a:solidFill>
                  <a:srgbClr val="000000"/>
                </a:solidFill>
                <a:latin typeface="Arial" pitchFamily="34" charset="0"/>
                <a:cs typeface="Arial" pitchFamily="34" charset="0"/>
              </a:rPr>
              <a:t> Channel of distribution:</a:t>
            </a:r>
            <a:r>
              <a:rPr lang="en-US" dirty="0">
                <a:solidFill>
                  <a:srgbClr val="000000"/>
                </a:solidFill>
                <a:latin typeface="Arial" pitchFamily="34" charset="0"/>
                <a:cs typeface="Arial" pitchFamily="34" charset="0"/>
              </a:rPr>
              <a:t> any series of firms or individuals that participate in the flow of products from producer to final user. </a:t>
            </a:r>
          </a:p>
          <a:p>
            <a:pPr lvl="1" eaLnBrk="1" hangingPunct="1">
              <a:spcBef>
                <a:spcPts val="0"/>
              </a:spcBef>
              <a:buFontTx/>
              <a:buChar char="•"/>
              <a:defRPr/>
            </a:pPr>
            <a:r>
              <a:rPr lang="en-US" dirty="0">
                <a:solidFill>
                  <a:srgbClr val="000000"/>
                </a:solidFill>
                <a:latin typeface="Arial" pitchFamily="34" charset="0"/>
                <a:cs typeface="Arial" pitchFamily="34" charset="0"/>
              </a:rPr>
              <a:t>Channels can be short or complex. </a:t>
            </a:r>
          </a:p>
          <a:p>
            <a:pPr eaLnBrk="1" hangingPunct="1">
              <a:spcBef>
                <a:spcPts val="0"/>
              </a:spcBef>
              <a:defRPr/>
            </a:pPr>
            <a:endParaRPr lang="en-US" b="1" i="1" dirty="0">
              <a:solidFill>
                <a:srgbClr val="000000"/>
              </a:solidFill>
              <a:latin typeface="Arial" pitchFamily="34" charset="0"/>
              <a:cs typeface="Arial" pitchFamily="34" charset="0"/>
            </a:endParaRPr>
          </a:p>
          <a:p>
            <a:pPr eaLnBrk="1" hangingPunct="1">
              <a:spcBef>
                <a:spcPts val="0"/>
              </a:spcBef>
              <a:defRPr/>
            </a:pPr>
            <a:r>
              <a:rPr lang="en-US" b="1" i="1" dirty="0">
                <a:solidFill>
                  <a:srgbClr val="000000"/>
                </a:solidFill>
                <a:latin typeface="Arial" pitchFamily="34" charset="0"/>
                <a:cs typeface="Arial" pitchFamily="34" charset="0"/>
              </a:rPr>
              <a:t>Discussion Question: What are some of the reasons why marketers are paying increased attention to their distribution strategies and tactics? Hint: Think about what happens when distribution does not work as it should.</a:t>
            </a:r>
            <a:endParaRPr lang="en-US" sz="1000" dirty="0"/>
          </a:p>
        </p:txBody>
      </p:sp>
    </p:spTree>
    <p:extLst>
      <p:ext uri="{BB962C8B-B14F-4D97-AF65-F5344CB8AC3E}">
        <p14:creationId xmlns:p14="http://schemas.microsoft.com/office/powerpoint/2010/main" val="1904321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Rot="1" noChangeAspect="1" noChangeArrowheads="1" noTextEdit="1"/>
          </p:cNvSpPr>
          <p:nvPr>
            <p:ph type="sldImg"/>
          </p:nvPr>
        </p:nvSpPr>
        <p:spPr>
          <a:xfrm>
            <a:off x="522288" y="549275"/>
            <a:ext cx="3216275" cy="2413000"/>
          </a:xfrm>
          <a:ln/>
        </p:spPr>
      </p:sp>
      <p:sp>
        <p:nvSpPr>
          <p:cNvPr id="57348" name="Rectangle 3"/>
          <p:cNvSpPr>
            <a:spLocks noGrp="1" noChangeArrowheads="1"/>
          </p:cNvSpPr>
          <p:nvPr>
            <p:ph type="body" idx="1"/>
          </p:nvPr>
        </p:nvSpPr>
        <p:spPr/>
        <p:txBody>
          <a:bodyPr/>
          <a:lstStyle/>
          <a:p>
            <a:pPr eaLnBrk="1" hangingPunct="1">
              <a:defRPr/>
            </a:pPr>
            <a:r>
              <a:rPr lang="en-US" b="1" dirty="0">
                <a:latin typeface="Arial" pitchFamily="34" charset="0"/>
                <a:cs typeface="Arial" pitchFamily="34" charset="0"/>
              </a:rPr>
              <a:t>Summary Overview</a:t>
            </a:r>
          </a:p>
          <a:p>
            <a:pPr eaLnBrk="1" hangingPunct="1">
              <a:defRPr/>
            </a:pPr>
            <a:r>
              <a:rPr lang="en-US" dirty="0">
                <a:latin typeface="Arial" pitchFamily="34" charset="0"/>
                <a:cs typeface="Arial" pitchFamily="34" charset="0"/>
              </a:rPr>
              <a:t>Promotion involves </a:t>
            </a:r>
            <a:r>
              <a:rPr lang="en-US" u="sng" dirty="0">
                <a:latin typeface="Arial" pitchFamily="34" charset="0"/>
                <a:cs typeface="Arial" pitchFamily="34" charset="0"/>
              </a:rPr>
              <a:t>telling the target market about the product and selling the product</a:t>
            </a:r>
            <a:r>
              <a:rPr lang="en-US" dirty="0">
                <a:latin typeface="Arial" pitchFamily="34" charset="0"/>
                <a:cs typeface="Arial" pitchFamily="34" charset="0"/>
              </a:rPr>
              <a:t> to the target customer. There are three main types of promotion.</a:t>
            </a:r>
          </a:p>
          <a:p>
            <a:pPr eaLnBrk="1" hangingPunct="1">
              <a:defRPr/>
            </a:pPr>
            <a:endParaRPr lang="en-US" dirty="0">
              <a:latin typeface="Arial" pitchFamily="34" charset="0"/>
              <a:cs typeface="Arial" pitchFamily="34" charset="0"/>
            </a:endParaRPr>
          </a:p>
          <a:p>
            <a:pPr eaLnBrk="1" hangingPunct="1">
              <a:defRPr/>
            </a:pPr>
            <a:r>
              <a:rPr lang="en-US" b="1" dirty="0">
                <a:latin typeface="Arial" pitchFamily="34" charset="0"/>
                <a:cs typeface="Arial" pitchFamily="34" charset="0"/>
              </a:rPr>
              <a:t>Key Issues</a:t>
            </a:r>
            <a:r>
              <a:rPr lang="en-US" dirty="0">
                <a:latin typeface="Arial" pitchFamily="34" charset="0"/>
                <a:cs typeface="Arial" pitchFamily="34" charset="0"/>
              </a:rPr>
              <a:t> </a:t>
            </a:r>
          </a:p>
          <a:p>
            <a:pPr eaLnBrk="1" hangingPunct="1">
              <a:defRPr/>
            </a:pPr>
            <a:r>
              <a:rPr lang="en-US" b="1" dirty="0">
                <a:sym typeface="Wingdings" pitchFamily="2" charset="2"/>
              </a:rPr>
              <a:t></a:t>
            </a:r>
            <a:r>
              <a:rPr lang="en-US" u="sng" dirty="0">
                <a:latin typeface="Arial" pitchFamily="34" charset="0"/>
                <a:cs typeface="Arial" pitchFamily="34" charset="0"/>
              </a:rPr>
              <a:t>Personal selling</a:t>
            </a:r>
            <a:r>
              <a:rPr lang="en-US" u="none" dirty="0">
                <a:latin typeface="Arial" pitchFamily="34" charset="0"/>
                <a:cs typeface="Arial" pitchFamily="34" charset="0"/>
              </a:rPr>
              <a:t>:</a:t>
            </a:r>
            <a:r>
              <a:rPr lang="en-US" dirty="0">
                <a:latin typeface="Arial" pitchFamily="34" charset="0"/>
                <a:cs typeface="Arial" pitchFamily="34" charset="0"/>
              </a:rPr>
              <a:t> direct spoken communication between sellers and potential customers. Sometimes this involves </a:t>
            </a:r>
            <a:r>
              <a:rPr lang="en-US" u="sng" dirty="0">
                <a:latin typeface="Arial" pitchFamily="34" charset="0"/>
                <a:cs typeface="Arial" pitchFamily="34" charset="0"/>
              </a:rPr>
              <a:t>customer service</a:t>
            </a:r>
            <a:r>
              <a:rPr lang="en-US" dirty="0">
                <a:latin typeface="Arial" pitchFamily="34" charset="0"/>
                <a:cs typeface="Arial" pitchFamily="34" charset="0"/>
              </a:rPr>
              <a:t>—a personal communication between a seller and a customer who wants the seller to resolve a problem with a purchase.</a:t>
            </a:r>
          </a:p>
          <a:p>
            <a:pPr eaLnBrk="1" hangingPunct="1">
              <a:defRPr/>
            </a:pPr>
            <a:r>
              <a:rPr lang="en-US" b="1" dirty="0">
                <a:sym typeface="Wingdings" pitchFamily="2" charset="2"/>
              </a:rPr>
              <a:t></a:t>
            </a:r>
            <a:r>
              <a:rPr lang="en-US" u="sng" dirty="0">
                <a:latin typeface="Arial" pitchFamily="34" charset="0"/>
                <a:cs typeface="Arial" pitchFamily="34" charset="0"/>
              </a:rPr>
              <a:t>Mass selling</a:t>
            </a:r>
            <a:r>
              <a:rPr lang="en-US" u="none" dirty="0">
                <a:latin typeface="Arial" pitchFamily="34" charset="0"/>
                <a:cs typeface="Arial" pitchFamily="34" charset="0"/>
              </a:rPr>
              <a:t>:</a:t>
            </a:r>
            <a:r>
              <a:rPr lang="en-US" dirty="0">
                <a:latin typeface="Arial" pitchFamily="34" charset="0"/>
                <a:cs typeface="Arial" pitchFamily="34" charset="0"/>
              </a:rPr>
              <a:t> communicates with large numbers of customers at the same time.  </a:t>
            </a:r>
          </a:p>
          <a:p>
            <a:pPr lvl="1" eaLnBrk="1" hangingPunct="1">
              <a:buFontTx/>
              <a:buChar char="•"/>
              <a:defRPr/>
            </a:pPr>
            <a:r>
              <a:rPr lang="en-US" u="sng" dirty="0">
                <a:latin typeface="Arial" pitchFamily="34" charset="0"/>
                <a:cs typeface="Arial" pitchFamily="34" charset="0"/>
                <a:sym typeface="Wingdings" pitchFamily="2" charset="2"/>
              </a:rPr>
              <a:t> </a:t>
            </a:r>
            <a:r>
              <a:rPr lang="en-US" u="sng" dirty="0">
                <a:latin typeface="Arial" pitchFamily="34" charset="0"/>
                <a:cs typeface="Arial" pitchFamily="34" charset="0"/>
              </a:rPr>
              <a:t>Advertising</a:t>
            </a:r>
            <a:r>
              <a:rPr lang="en-US" u="none" dirty="0">
                <a:latin typeface="Arial" pitchFamily="34" charset="0"/>
                <a:cs typeface="Arial" pitchFamily="34" charset="0"/>
              </a:rPr>
              <a:t>:</a:t>
            </a:r>
            <a:r>
              <a:rPr lang="en-US" dirty="0">
                <a:latin typeface="Arial" pitchFamily="34" charset="0"/>
                <a:cs typeface="Arial" pitchFamily="34" charset="0"/>
              </a:rPr>
              <a:t> any paid form of nonpersonal presentation of ideas, goods, and services</a:t>
            </a:r>
            <a:r>
              <a:rPr lang="en-US" u="none" dirty="0">
                <a:latin typeface="Arial" pitchFamily="34" charset="0"/>
                <a:cs typeface="Arial" pitchFamily="34" charset="0"/>
              </a:rPr>
              <a:t> </a:t>
            </a:r>
            <a:r>
              <a:rPr lang="en-US" dirty="0">
                <a:latin typeface="Arial" pitchFamily="34" charset="0"/>
                <a:cs typeface="Arial" pitchFamily="34" charset="0"/>
              </a:rPr>
              <a:t>by an identified sponsor.</a:t>
            </a:r>
          </a:p>
          <a:p>
            <a:pPr lvl="1" eaLnBrk="1" hangingPunct="1">
              <a:buFontTx/>
              <a:buChar char="•"/>
              <a:defRPr/>
            </a:pPr>
            <a:r>
              <a:rPr lang="en-US" u="sng" dirty="0">
                <a:latin typeface="Arial" pitchFamily="34" charset="0"/>
                <a:cs typeface="Arial" pitchFamily="34" charset="0"/>
              </a:rPr>
              <a:t> Publicity</a:t>
            </a:r>
            <a:r>
              <a:rPr lang="en-US" u="none" dirty="0">
                <a:latin typeface="Arial" pitchFamily="34" charset="0"/>
                <a:cs typeface="Arial" pitchFamily="34" charset="0"/>
              </a:rPr>
              <a:t>:</a:t>
            </a:r>
            <a:r>
              <a:rPr lang="en-US" dirty="0">
                <a:latin typeface="Arial" pitchFamily="34" charset="0"/>
                <a:cs typeface="Arial" pitchFamily="34" charset="0"/>
              </a:rPr>
              <a:t> unpaid, nonpersonal presentation of ideas, goods, or services. It also includes creating and placing content on the web for customers to find or pass along to others.</a:t>
            </a:r>
          </a:p>
          <a:p>
            <a:pPr lvl="1" eaLnBrk="1" hangingPunct="1">
              <a:defRPr/>
            </a:pPr>
            <a:endParaRPr lang="en-US" dirty="0">
              <a:latin typeface="Arial" pitchFamily="34" charset="0"/>
              <a:cs typeface="Arial" pitchFamily="34" charset="0"/>
            </a:endParaRPr>
          </a:p>
          <a:p>
            <a:pPr eaLnBrk="1" hangingPunct="1">
              <a:defRPr/>
            </a:pPr>
            <a:r>
              <a:rPr lang="en-US" b="1" i="1" dirty="0">
                <a:latin typeface="Arial" pitchFamily="34" charset="0"/>
                <a:cs typeface="Arial" pitchFamily="34" charset="0"/>
              </a:rPr>
              <a:t>Discussion Question: An old adage in marketing is that “Advertising is paid for, publicity is prayed for.” What is meant by this statement? What implications does the statement have for the marketing manager?</a:t>
            </a:r>
          </a:p>
          <a:p>
            <a:pPr eaLnBrk="1" hangingPunct="1">
              <a:defRPr/>
            </a:pPr>
            <a:endParaRPr lang="en-US" b="1" dirty="0">
              <a:latin typeface="Arial" pitchFamily="34" charset="0"/>
              <a:cs typeface="Arial" pitchFamily="34" charset="0"/>
            </a:endParaRPr>
          </a:p>
          <a:p>
            <a:pPr eaLnBrk="1" hangingPunct="1">
              <a:defRPr/>
            </a:pPr>
            <a:r>
              <a:rPr lang="en-US" b="1" dirty="0">
                <a:sym typeface="Wingdings" pitchFamily="2" charset="2"/>
              </a:rPr>
              <a:t></a:t>
            </a:r>
            <a:r>
              <a:rPr lang="en-US" u="sng" dirty="0">
                <a:latin typeface="Arial" pitchFamily="34" charset="0"/>
                <a:cs typeface="Arial" pitchFamily="34" charset="0"/>
              </a:rPr>
              <a:t>Sales promotion</a:t>
            </a:r>
            <a:r>
              <a:rPr lang="en-US" u="none" dirty="0">
                <a:latin typeface="Arial" pitchFamily="34" charset="0"/>
                <a:cs typeface="Arial" pitchFamily="34" charset="0"/>
              </a:rPr>
              <a:t>:</a:t>
            </a:r>
            <a:r>
              <a:rPr lang="en-US" dirty="0">
                <a:latin typeface="Arial" pitchFamily="34" charset="0"/>
                <a:cs typeface="Arial" pitchFamily="34" charset="0"/>
              </a:rPr>
              <a:t> promotion activities</a:t>
            </a:r>
            <a:r>
              <a:rPr lang="en-US" b="0" dirty="0">
                <a:latin typeface="Arial" pitchFamily="34" charset="0"/>
                <a:cs typeface="Arial" pitchFamily="34" charset="0"/>
              </a:rPr>
              <a:t>—</a:t>
            </a:r>
            <a:r>
              <a:rPr lang="en-US" dirty="0">
                <a:latin typeface="Arial" pitchFamily="34" charset="0"/>
                <a:cs typeface="Arial" pitchFamily="34" charset="0"/>
              </a:rPr>
              <a:t>other than advertising, publicity, and personal selling</a:t>
            </a:r>
            <a:r>
              <a:rPr lang="en-US" b="0" dirty="0">
                <a:latin typeface="Arial" pitchFamily="34" charset="0"/>
                <a:cs typeface="Arial" pitchFamily="34" charset="0"/>
              </a:rPr>
              <a:t>—</a:t>
            </a:r>
            <a:r>
              <a:rPr lang="en-US" dirty="0">
                <a:latin typeface="Arial" pitchFamily="34" charset="0"/>
                <a:cs typeface="Arial" pitchFamily="34" charset="0"/>
              </a:rPr>
              <a:t>that stimulate interest, trial, or purchase. </a:t>
            </a:r>
          </a:p>
        </p:txBody>
      </p:sp>
      <p:sp>
        <p:nvSpPr>
          <p:cNvPr id="60421"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809773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noRot="1" noChangeAspect="1" noChangeArrowheads="1" noTextEdit="1"/>
          </p:cNvSpPr>
          <p:nvPr>
            <p:ph type="sldImg"/>
          </p:nvPr>
        </p:nvSpPr>
        <p:spPr>
          <a:xfrm>
            <a:off x="685800" y="558800"/>
            <a:ext cx="3216275" cy="2413000"/>
          </a:xfrm>
          <a:ln/>
        </p:spPr>
      </p:sp>
      <p:sp>
        <p:nvSpPr>
          <p:cNvPr id="63492" name="Rectangle 3"/>
          <p:cNvSpPr>
            <a:spLocks noGrp="1" noChangeArrowheads="1"/>
          </p:cNvSpPr>
          <p:nvPr>
            <p:ph type="body" idx="1"/>
          </p:nvPr>
        </p:nvSpPr>
        <p:spPr>
          <a:xfrm>
            <a:off x="192088" y="3352799"/>
            <a:ext cx="6510337" cy="54340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dirty="0"/>
              <a:t>Checking Your Knowledge </a:t>
            </a:r>
          </a:p>
          <a:p>
            <a:pPr eaLnBrk="1" hangingPunct="1"/>
            <a:r>
              <a:rPr lang="en-US" b="1" dirty="0"/>
              <a:t>Answer: A</a:t>
            </a:r>
          </a:p>
          <a:p>
            <a:pPr eaLnBrk="1" hangingPunct="1"/>
            <a:r>
              <a:rPr lang="en-US" b="1" dirty="0"/>
              <a:t>Feedback: </a:t>
            </a:r>
          </a:p>
          <a:p>
            <a:pPr eaLnBrk="1" hangingPunct="1"/>
            <a:r>
              <a:rPr lang="en-US" dirty="0"/>
              <a:t>The four basic variables in the marketing mix are product, place, promotion, and price. Selection A is the best option because warranties fall under the umbrella term of “product.” The product area may involve a physical good, a service, or a blend of both.</a:t>
            </a:r>
            <a:endParaRPr lang="en-US" sz="1100" dirty="0"/>
          </a:p>
        </p:txBody>
      </p:sp>
    </p:spTree>
    <p:extLst>
      <p:ext uri="{BB962C8B-B14F-4D97-AF65-F5344CB8AC3E}">
        <p14:creationId xmlns:p14="http://schemas.microsoft.com/office/powerpoint/2010/main" val="781968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Rot="1" noChangeAspect="1" noChangeArrowheads="1" noTextEdit="1"/>
          </p:cNvSpPr>
          <p:nvPr>
            <p:ph type="sldImg"/>
          </p:nvPr>
        </p:nvSpPr>
        <p:spPr>
          <a:xfrm>
            <a:off x="609600" y="681038"/>
            <a:ext cx="3216275" cy="2413000"/>
          </a:xfrm>
          <a:ln/>
        </p:spPr>
      </p:sp>
      <p:sp>
        <p:nvSpPr>
          <p:cNvPr id="64516" name="Rectangle 3"/>
          <p:cNvSpPr>
            <a:spLocks noGrp="1" noChangeArrowheads="1"/>
          </p:cNvSpPr>
          <p:nvPr>
            <p:ph type="body" idx="1"/>
          </p:nvPr>
        </p:nvSpPr>
        <p:spPr>
          <a:xfrm>
            <a:off x="195263" y="3276600"/>
            <a:ext cx="6510337" cy="5507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dirty="0"/>
              <a:t>Checking Your Knowledge </a:t>
            </a:r>
          </a:p>
          <a:p>
            <a:pPr eaLnBrk="1" hangingPunct="1"/>
            <a:r>
              <a:rPr lang="en-US" b="1" dirty="0"/>
              <a:t>Answer: D</a:t>
            </a:r>
          </a:p>
          <a:p>
            <a:pPr eaLnBrk="1" hangingPunct="1"/>
            <a:r>
              <a:rPr lang="en-US" b="1" dirty="0"/>
              <a:t>Feedback: </a:t>
            </a:r>
            <a:r>
              <a:rPr lang="en-US" dirty="0"/>
              <a:t>The four basic variables in the marketing mix are product, place, promotion, and price. Selection D is the best option because the press releases and the guest appearance match the broad definition of promotion. Promotion is defined as “telling and selling the customer.” </a:t>
            </a:r>
          </a:p>
        </p:txBody>
      </p:sp>
    </p:spTree>
    <p:extLst>
      <p:ext uri="{BB962C8B-B14F-4D97-AF65-F5344CB8AC3E}">
        <p14:creationId xmlns:p14="http://schemas.microsoft.com/office/powerpoint/2010/main" val="673683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522288" y="549275"/>
            <a:ext cx="3216275" cy="2413000"/>
          </a:xfrm>
          <a:ln/>
        </p:spPr>
      </p:sp>
      <p:sp>
        <p:nvSpPr>
          <p:cNvPr id="614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solidFill>
                  <a:srgbClr val="000000"/>
                </a:solidFill>
              </a:rPr>
              <a:t>Summary Overview</a:t>
            </a:r>
          </a:p>
          <a:p>
            <a:pPr eaLnBrk="1" hangingPunct="1"/>
            <a:r>
              <a:rPr lang="en-US" b="1" dirty="0">
                <a:solidFill>
                  <a:srgbClr val="000000"/>
                </a:solidFill>
              </a:rPr>
              <a:t>Key Issues</a:t>
            </a:r>
          </a:p>
          <a:p>
            <a:pPr eaLnBrk="1" hangingPunct="1"/>
            <a:r>
              <a:rPr lang="en-US" b="1" dirty="0">
                <a:sym typeface="Wingdings" pitchFamily="2" charset="2"/>
              </a:rPr>
              <a:t></a:t>
            </a:r>
            <a:r>
              <a:rPr lang="en-US" dirty="0"/>
              <a:t>M</a:t>
            </a:r>
            <a:r>
              <a:rPr lang="en-US" sz="1200" b="0" i="0" kern="1200" dirty="0">
                <a:solidFill>
                  <a:schemeClr val="tx1"/>
                </a:solidFill>
                <a:effectLst/>
                <a:latin typeface="Arial" charset="0"/>
                <a:ea typeface="+mn-ea"/>
                <a:cs typeface="Arial" charset="0"/>
              </a:rPr>
              <a:t>anagers must also try to estimate customer reaction to possible prices. Besides this, the manager must know current practices as to markups, discounts, and other terms of sale. And if customers won’t accept the price, all of the planning effort is wasted.</a:t>
            </a:r>
            <a:endParaRPr lang="en-US" dirty="0"/>
          </a:p>
          <a:p>
            <a:pPr eaLnBrk="1" hangingPunct="1"/>
            <a:endParaRPr lang="en-US" dirty="0"/>
          </a:p>
          <a:p>
            <a:pPr eaLnBrk="1" hangingPunct="1"/>
            <a:r>
              <a:rPr lang="en-US" b="1" i="1" dirty="0"/>
              <a:t>Discussion Question: Can you think of examples of products, introduced in the last few years, whose prices changed significantly the longer they were in the market? Is the age of the product the only factor in these price changes?</a:t>
            </a:r>
            <a:endParaRPr lang="en-US" b="1" dirty="0"/>
          </a:p>
        </p:txBody>
      </p:sp>
      <p:sp>
        <p:nvSpPr>
          <p:cNvPr id="61445"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2088203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Rot="1" noChangeAspect="1" noChangeArrowheads="1" noTextEdit="1"/>
          </p:cNvSpPr>
          <p:nvPr>
            <p:ph type="sldImg"/>
          </p:nvPr>
        </p:nvSpPr>
        <p:spPr>
          <a:xfrm>
            <a:off x="522288" y="549275"/>
            <a:ext cx="3216275" cy="2413000"/>
          </a:xfrm>
          <a:ln/>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Summary Overview</a:t>
            </a:r>
          </a:p>
          <a:p>
            <a:pPr eaLnBrk="1" hangingPunct="1"/>
            <a:r>
              <a:rPr lang="en-US" sz="1200" kern="1200" dirty="0">
                <a:solidFill>
                  <a:schemeClr val="tx1"/>
                </a:solidFill>
                <a:effectLst/>
                <a:latin typeface="Arial" charset="0"/>
                <a:ea typeface="+mn-ea"/>
                <a:cs typeface="Arial" charset="0"/>
              </a:rPr>
              <a:t>Marketing managers use the Four Ps to deliver customer value to a target market.</a:t>
            </a:r>
            <a:r>
              <a:rPr lang="en-US" dirty="0">
                <a:effectLst/>
              </a:rPr>
              <a:t> </a:t>
            </a:r>
            <a:r>
              <a:rPr lang="en-US" dirty="0"/>
              <a:t>All of the Four Ps—product, place, promotion, and price—have an impact on satisfying the needs of consumers in the target market. No single area is more important than the others—they are all interconnected.</a:t>
            </a:r>
          </a:p>
          <a:p>
            <a:pPr eaLnBrk="1" hangingPunct="1"/>
            <a:endParaRPr lang="en-US" dirty="0"/>
          </a:p>
          <a:p>
            <a:pPr eaLnBrk="1" hangingPunct="1"/>
            <a:r>
              <a:rPr lang="en-US" b="1" dirty="0"/>
              <a:t>Key Issues</a:t>
            </a:r>
          </a:p>
          <a:p>
            <a:pPr eaLnBrk="1" hangingPunct="1">
              <a:buFontTx/>
              <a:buChar char="•"/>
            </a:pPr>
            <a:r>
              <a:rPr lang="en-US" dirty="0"/>
              <a:t> When a marketing mix is being developed, all decisions about the Ps should be made at the same time. </a:t>
            </a:r>
          </a:p>
          <a:p>
            <a:pPr eaLnBrk="1" hangingPunct="1">
              <a:buFontTx/>
              <a:buChar char="•"/>
            </a:pPr>
            <a:r>
              <a:rPr lang="en-US" dirty="0"/>
              <a:t> Strategy jobs must be done together.</a:t>
            </a:r>
          </a:p>
          <a:p>
            <a:pPr eaLnBrk="1" hangingPunct="1"/>
            <a:r>
              <a:rPr lang="en-US" b="1" dirty="0">
                <a:sym typeface="Wingdings" pitchFamily="2" charset="2"/>
              </a:rPr>
              <a:t></a:t>
            </a:r>
            <a:r>
              <a:rPr lang="en-US" dirty="0"/>
              <a:t> Understanding target markets leads to good strategies.</a:t>
            </a:r>
          </a:p>
          <a:p>
            <a:pPr eaLnBrk="1" hangingPunct="1">
              <a:buFontTx/>
              <a:buChar char="•"/>
            </a:pPr>
            <a:endParaRPr lang="en-US" b="1" i="1" dirty="0"/>
          </a:p>
          <a:p>
            <a:pPr eaLnBrk="1" hangingPunct="1"/>
            <a:r>
              <a:rPr lang="en-US" b="1" i="1" dirty="0"/>
              <a:t>Discussion Question: Choose a product or service and discuss how the elements of the marketing mix interact with each other. For example, how do product decisions affect decisions about place, promotion, and price?</a:t>
            </a:r>
            <a:endParaRPr lang="en-US" dirty="0"/>
          </a:p>
          <a:p>
            <a:pPr eaLnBrk="1" hangingPunct="1"/>
            <a:endParaRPr lang="en-US" dirty="0"/>
          </a:p>
          <a:p>
            <a:pPr eaLnBrk="1" hangingPunct="1"/>
            <a:r>
              <a:rPr lang="en-US" b="1" dirty="0">
                <a:sym typeface="Wingdings" pitchFamily="2" charset="2"/>
              </a:rPr>
              <a:t></a:t>
            </a:r>
            <a:r>
              <a:rPr lang="en-US" dirty="0"/>
              <a:t> Your text provides an example of Toddler University, a shoe company whose shoes were targeted to a specific type of parent. The company’s founder understood the target market very well, developed a marketing mix aimed at the needs of the target market, and increased sales from $100,000 to $40 million in four years!</a:t>
            </a:r>
            <a:endParaRPr lang="en-US" b="1" dirty="0"/>
          </a:p>
        </p:txBody>
      </p:sp>
      <p:sp>
        <p:nvSpPr>
          <p:cNvPr id="62469"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6765658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Rot="1" noChangeAspect="1" noChangeArrowheads="1" noTextEdit="1"/>
          </p:cNvSpPr>
          <p:nvPr>
            <p:ph type="sldImg"/>
          </p:nvPr>
        </p:nvSpPr>
        <p:spPr>
          <a:xfrm>
            <a:off x="522288" y="549275"/>
            <a:ext cx="3216275" cy="2413000"/>
          </a:xfrm>
          <a:ln/>
        </p:spPr>
      </p:sp>
      <p:sp>
        <p:nvSpPr>
          <p:cNvPr id="655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solidFill>
                  <a:srgbClr val="000000"/>
                </a:solidFill>
              </a:rPr>
              <a:t>Summary Overview</a:t>
            </a:r>
          </a:p>
          <a:p>
            <a:pPr eaLnBrk="1" hangingPunct="1"/>
            <a:r>
              <a:rPr lang="en-US" u="sng" dirty="0">
                <a:solidFill>
                  <a:srgbClr val="000000"/>
                </a:solidFill>
              </a:rPr>
              <a:t>Marketing plan</a:t>
            </a:r>
            <a:r>
              <a:rPr lang="en-US" u="none" dirty="0">
                <a:solidFill>
                  <a:srgbClr val="000000"/>
                </a:solidFill>
              </a:rPr>
              <a:t>:</a:t>
            </a:r>
            <a:r>
              <a:rPr lang="en-US" dirty="0">
                <a:solidFill>
                  <a:srgbClr val="000000"/>
                </a:solidFill>
              </a:rPr>
              <a:t> a written statement of a marketing strategy and the time-related details for carrying out the strategy. </a:t>
            </a:r>
          </a:p>
          <a:p>
            <a:pPr eaLnBrk="1" hangingPunct="1"/>
            <a:endParaRPr lang="en-US" dirty="0">
              <a:solidFill>
                <a:srgbClr val="000000"/>
              </a:solidFill>
            </a:endParaRPr>
          </a:p>
          <a:p>
            <a:pPr eaLnBrk="1" hangingPunct="1"/>
            <a:r>
              <a:rPr lang="en-US" b="1" dirty="0">
                <a:solidFill>
                  <a:srgbClr val="000000"/>
                </a:solidFill>
              </a:rPr>
              <a:t>Key Issues</a:t>
            </a:r>
          </a:p>
          <a:p>
            <a:pPr eaLnBrk="1" hangingPunct="1"/>
            <a:r>
              <a:rPr lang="en-US" dirty="0">
                <a:solidFill>
                  <a:srgbClr val="000000"/>
                </a:solidFill>
              </a:rPr>
              <a:t>A marketing strategy, as we have discussed, includes a target market and a marketing mix.   </a:t>
            </a:r>
          </a:p>
          <a:p>
            <a:pPr eaLnBrk="1" hangingPunct="1"/>
            <a:r>
              <a:rPr lang="en-US" b="1" dirty="0">
                <a:sym typeface="Wingdings" pitchFamily="2" charset="2"/>
              </a:rPr>
              <a:t></a:t>
            </a:r>
            <a:r>
              <a:rPr lang="en-US" dirty="0">
                <a:solidFill>
                  <a:srgbClr val="000000"/>
                </a:solidFill>
              </a:rPr>
              <a:t>When time-related details are added to the marketing strategy, you have a marketing plan. Marketing plans should make clear the following: </a:t>
            </a:r>
          </a:p>
          <a:p>
            <a:pPr lvl="1" eaLnBrk="1" hangingPunct="1">
              <a:buFontTx/>
              <a:buChar char="•"/>
            </a:pPr>
            <a:r>
              <a:rPr lang="en-US" dirty="0">
                <a:solidFill>
                  <a:srgbClr val="000000"/>
                </a:solidFill>
              </a:rPr>
              <a:t> What marketing mix will be offered, to whom, and for how long.</a:t>
            </a:r>
          </a:p>
          <a:p>
            <a:pPr lvl="1" eaLnBrk="1" hangingPunct="1">
              <a:buFontTx/>
              <a:buChar char="•"/>
            </a:pPr>
            <a:r>
              <a:rPr lang="en-US" dirty="0">
                <a:solidFill>
                  <a:srgbClr val="000000"/>
                </a:solidFill>
              </a:rPr>
              <a:t> What company resources will be needed at what rate.</a:t>
            </a:r>
          </a:p>
          <a:p>
            <a:pPr lvl="1" eaLnBrk="1" hangingPunct="1">
              <a:buFontTx/>
              <a:buChar char="•"/>
            </a:pPr>
            <a:r>
              <a:rPr lang="en-US" dirty="0">
                <a:solidFill>
                  <a:srgbClr val="000000"/>
                </a:solidFill>
              </a:rPr>
              <a:t> What results are expected.</a:t>
            </a:r>
          </a:p>
          <a:p>
            <a:pPr lvl="1" eaLnBrk="1" hangingPunct="1">
              <a:buFontTx/>
              <a:buChar char="•"/>
            </a:pPr>
            <a:r>
              <a:rPr lang="en-US" dirty="0">
                <a:solidFill>
                  <a:srgbClr val="000000"/>
                </a:solidFill>
              </a:rPr>
              <a:t> The plan should also include some control procedures—so that whoever is to carry out the plan will know if things are going wrong.</a:t>
            </a:r>
          </a:p>
          <a:p>
            <a:pPr lvl="1" eaLnBrk="1" hangingPunct="1">
              <a:buFontTx/>
              <a:buChar char="•"/>
            </a:pPr>
            <a:r>
              <a:rPr lang="en-US" dirty="0"/>
              <a:t> Marketing analytics measure, manage, and analyze marketing performance</a:t>
            </a:r>
            <a:r>
              <a:rPr lang="en-US" baseline="0" dirty="0"/>
              <a:t> t</a:t>
            </a:r>
            <a:r>
              <a:rPr lang="en-US" dirty="0"/>
              <a:t>o maximize its efficiency and effectiveness.</a:t>
            </a:r>
            <a:endParaRPr lang="en-US" dirty="0">
              <a:solidFill>
                <a:srgbClr val="000000"/>
              </a:solidFill>
            </a:endParaRPr>
          </a:p>
          <a:p>
            <a:r>
              <a:rPr lang="en-US" b="1" dirty="0">
                <a:sym typeface="Wingdings" pitchFamily="2" charset="2"/>
              </a:rPr>
              <a:t></a:t>
            </a:r>
            <a:r>
              <a:rPr lang="en-US" dirty="0">
                <a:solidFill>
                  <a:srgbClr val="000000"/>
                </a:solidFill>
              </a:rPr>
              <a:t>Adding together more than one marketing plan results in a firm’s marketing program.</a:t>
            </a:r>
          </a:p>
          <a:p>
            <a:pPr marL="628650" lvl="1" indent="-171450">
              <a:buFont typeface="Arial" panose="020B0604020202020204" pitchFamily="34" charset="0"/>
              <a:buChar char="•"/>
            </a:pPr>
            <a:r>
              <a:rPr lang="en-US" u="sng" dirty="0">
                <a:solidFill>
                  <a:srgbClr val="000000"/>
                </a:solidFill>
              </a:rPr>
              <a:t>Marketing program:</a:t>
            </a:r>
            <a:r>
              <a:rPr lang="en-US" dirty="0">
                <a:solidFill>
                  <a:srgbClr val="000000"/>
                </a:solidFill>
              </a:rPr>
              <a:t> blends all of the firm’s marketing plans into one big plan.  </a:t>
            </a:r>
          </a:p>
          <a:p>
            <a:pPr marL="628650" lvl="1" indent="-171450">
              <a:buFont typeface="Arial" panose="020B0604020202020204" pitchFamily="34" charset="0"/>
              <a:buChar char="•"/>
            </a:pPr>
            <a:endParaRPr lang="en-US" dirty="0">
              <a:solidFill>
                <a:srgbClr val="000000"/>
              </a:solidFill>
            </a:endParaRPr>
          </a:p>
          <a:p>
            <a:pPr marL="171450" indent="-171450">
              <a:buFont typeface="Arial" panose="020B0604020202020204" pitchFamily="34" charset="0"/>
              <a:buChar char="•"/>
            </a:pPr>
            <a:r>
              <a:rPr lang="en-US" dirty="0"/>
              <a:t>Implementation puts plans into operation.</a:t>
            </a:r>
          </a:p>
          <a:p>
            <a:pPr marL="628650" lvl="1" indent="-171450">
              <a:buFont typeface="Arial" panose="020B0604020202020204" pitchFamily="34" charset="0"/>
              <a:buChar char="•"/>
            </a:pPr>
            <a:r>
              <a:rPr lang="en-US" b="1" dirty="0"/>
              <a:t>Operational decisions:</a:t>
            </a:r>
            <a:r>
              <a:rPr lang="en-US" dirty="0"/>
              <a:t> short-run decisions to help implement strategies.</a:t>
            </a:r>
            <a:endParaRPr lang="en-US" dirty="0">
              <a:solidFill>
                <a:srgbClr val="000000"/>
              </a:solidFill>
            </a:endParaRPr>
          </a:p>
          <a:p>
            <a:pPr marL="628650" lvl="1" indent="-171450">
              <a:buFont typeface="Arial" panose="020B0604020202020204" pitchFamily="34" charset="0"/>
              <a:buChar char="•"/>
            </a:pPr>
            <a:endParaRPr lang="en-US" dirty="0">
              <a:solidFill>
                <a:srgbClr val="000000"/>
              </a:solidFill>
            </a:endParaRPr>
          </a:p>
        </p:txBody>
      </p:sp>
      <p:sp>
        <p:nvSpPr>
          <p:cNvPr id="65541"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endParaRPr lang="en-US" sz="1500" b="1" dirty="0">
              <a:latin typeface="Calibri" pitchFamily="34" charset="0"/>
            </a:endParaRPr>
          </a:p>
        </p:txBody>
      </p:sp>
    </p:spTree>
    <p:extLst>
      <p:ext uri="{BB962C8B-B14F-4D97-AF65-F5344CB8AC3E}">
        <p14:creationId xmlns:p14="http://schemas.microsoft.com/office/powerpoint/2010/main" val="272350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Rot="1" noChangeAspect="1" noChangeArrowheads="1" noTextEdit="1"/>
          </p:cNvSpPr>
          <p:nvPr>
            <p:ph type="sldImg"/>
          </p:nvPr>
        </p:nvSpPr>
        <p:spPr>
          <a:xfrm>
            <a:off x="522288" y="549275"/>
            <a:ext cx="3216275" cy="2413000"/>
          </a:xfrm>
          <a:ln/>
        </p:spPr>
      </p:sp>
      <p:sp>
        <p:nvSpPr>
          <p:cNvPr id="71684"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50000"/>
              </a:spcBef>
            </a:pPr>
            <a:r>
              <a:rPr lang="en-US" dirty="0"/>
              <a:t>This ad for SlimFast bars pokes fun at the typical fast food snack. However, serious marketing research really is the foundation for the marketing strategy planning process and for the promotion element of the marketing mix. The ad is clearly aimed at white collar males who are often challenged by the need to satisfy their hunger quickly. The selection of an appropriate target market and the development of a marketing mix that fit the needs of the target market both require good information gained through research.</a:t>
            </a:r>
          </a:p>
          <a:p>
            <a:pPr eaLnBrk="1" hangingPunct="1"/>
            <a:endParaRPr lang="en-US" dirty="0"/>
          </a:p>
          <a:p>
            <a:pPr eaLnBrk="1" hangingPunct="1"/>
            <a:r>
              <a:rPr lang="en-US" b="1" dirty="0"/>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a:p>
            <a:pPr eaLnBrk="1" hangingPunct="1"/>
            <a:endParaRPr lang="en-US" dirty="0"/>
          </a:p>
          <a:p>
            <a:pPr eaLnBrk="1" hangingPunct="1"/>
            <a:endParaRPr lang="en-US" dirty="0"/>
          </a:p>
        </p:txBody>
      </p:sp>
    </p:spTree>
    <p:extLst>
      <p:ext uri="{BB962C8B-B14F-4D97-AF65-F5344CB8AC3E}">
        <p14:creationId xmlns:p14="http://schemas.microsoft.com/office/powerpoint/2010/main" val="17863194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Rot="1" noChangeAspect="1" noChangeArrowheads="1" noTextEdit="1"/>
          </p:cNvSpPr>
          <p:nvPr>
            <p:ph type="sldImg"/>
          </p:nvPr>
        </p:nvSpPr>
        <p:spPr>
          <a:xfrm>
            <a:off x="522288" y="549275"/>
            <a:ext cx="3216275" cy="2413000"/>
          </a:xfrm>
          <a:ln/>
        </p:spPr>
      </p:sp>
      <p:sp>
        <p:nvSpPr>
          <p:cNvPr id="67588" name="Rectangle 3"/>
          <p:cNvSpPr>
            <a:spLocks noGrp="1" noChangeArrowheads="1"/>
          </p:cNvSpPr>
          <p:nvPr>
            <p:ph type="body" idx="1"/>
          </p:nvPr>
        </p:nvSpPr>
        <p:spPr>
          <a:xfrm>
            <a:off x="195263" y="3124200"/>
            <a:ext cx="6510337" cy="5659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dirty="0"/>
              <a:t>Checking Your Knowledge </a:t>
            </a:r>
          </a:p>
          <a:p>
            <a:pPr eaLnBrk="1" hangingPunct="1"/>
            <a:r>
              <a:rPr lang="en-US" b="1" dirty="0"/>
              <a:t>Answer: B</a:t>
            </a:r>
          </a:p>
          <a:p>
            <a:pPr eaLnBrk="1" hangingPunct="1"/>
            <a:r>
              <a:rPr lang="en-US" b="1" dirty="0"/>
              <a:t>Feedback: </a:t>
            </a:r>
            <a:r>
              <a:rPr lang="en-US" dirty="0"/>
              <a:t>A marketing program blends all of the firm’s marketing plans into one big plan. Selection B is the best option because by trying to integrate all of the different marketing plans, the president needs a marketing program.</a:t>
            </a:r>
          </a:p>
        </p:txBody>
      </p:sp>
    </p:spTree>
    <p:extLst>
      <p:ext uri="{BB962C8B-B14F-4D97-AF65-F5344CB8AC3E}">
        <p14:creationId xmlns:p14="http://schemas.microsoft.com/office/powerpoint/2010/main" val="1769056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p:cNvSpPr>
            <a:spLocks noGrp="1" noRot="1" noChangeAspect="1" noChangeArrowheads="1" noTextEdit="1"/>
          </p:cNvSpPr>
          <p:nvPr>
            <p:ph type="sldImg"/>
          </p:nvPr>
        </p:nvSpPr>
        <p:spPr>
          <a:xfrm>
            <a:off x="522288" y="549275"/>
            <a:ext cx="3216275" cy="2413000"/>
          </a:xfrm>
          <a:ln/>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b="1" dirty="0"/>
              <a:t>Summary Overview</a:t>
            </a:r>
          </a:p>
          <a:p>
            <a:pPr eaLnBrk="1" hangingPunct="1">
              <a:lnSpc>
                <a:spcPct val="80000"/>
              </a:lnSpc>
            </a:pPr>
            <a:r>
              <a:rPr lang="en-US" dirty="0"/>
              <a:t>Building customer value attracts customers, and satisfying those customers leads to them becoming </a:t>
            </a:r>
            <a:r>
              <a:rPr lang="en-US" baseline="0" dirty="0"/>
              <a:t>loyal customers</a:t>
            </a:r>
            <a:r>
              <a:rPr lang="en-US" dirty="0"/>
              <a:t>. Loyal customers continue to buy brands that satisfy them, often seeking out other products from that same company. Thus,</a:t>
            </a:r>
            <a:r>
              <a:rPr lang="en-US" b="0" baseline="0" dirty="0"/>
              <a:t> m</a:t>
            </a:r>
            <a:r>
              <a:rPr lang="en-US" b="0" dirty="0"/>
              <a:t>arketing strategies and marketing programs that build relationships with customers can create financial value for a marketer.</a:t>
            </a:r>
          </a:p>
        </p:txBody>
      </p:sp>
      <p:sp>
        <p:nvSpPr>
          <p:cNvPr id="68613"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889866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p:cNvSpPr>
            <a:spLocks noGrp="1" noRot="1" noChangeAspect="1" noChangeArrowheads="1" noTextEdit="1"/>
          </p:cNvSpPr>
          <p:nvPr>
            <p:ph type="sldImg"/>
          </p:nvPr>
        </p:nvSpPr>
        <p:spPr>
          <a:xfrm>
            <a:off x="522288" y="549275"/>
            <a:ext cx="3216275" cy="2413000"/>
          </a:xfrm>
          <a:ln/>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b="1" dirty="0"/>
              <a:t>Summary Overview</a:t>
            </a:r>
          </a:p>
          <a:p>
            <a:pPr eaLnBrk="1" hangingPunct="1">
              <a:lnSpc>
                <a:spcPct val="80000"/>
              </a:lnSpc>
            </a:pPr>
            <a:r>
              <a:rPr lang="en-US" b="1" dirty="0">
                <a:sym typeface="Wingdings" pitchFamily="2" charset="2"/>
              </a:rPr>
              <a:t></a:t>
            </a:r>
            <a:r>
              <a:rPr lang="en-US" u="sng" dirty="0"/>
              <a:t>Customer lifetime value</a:t>
            </a:r>
            <a:r>
              <a:rPr lang="en-US" dirty="0"/>
              <a:t> </a:t>
            </a:r>
            <a:r>
              <a:rPr lang="en-US" sz="1200" b="0" kern="1200" dirty="0">
                <a:solidFill>
                  <a:schemeClr val="tx1"/>
                </a:solidFill>
                <a:latin typeface="Arial" charset="0"/>
                <a:ea typeface="+mn-ea"/>
                <a:cs typeface="Arial" charset="0"/>
              </a:rPr>
              <a:t>is the total stream of purchases that a customer could contribute to the company over the length of the relationship.</a:t>
            </a:r>
            <a:r>
              <a:rPr lang="en-US" dirty="0"/>
              <a:t>  </a:t>
            </a:r>
          </a:p>
          <a:p>
            <a:pPr eaLnBrk="1" hangingPunct="1">
              <a:lnSpc>
                <a:spcPct val="80000"/>
              </a:lnSpc>
            </a:pPr>
            <a:endParaRPr lang="en-US" dirty="0"/>
          </a:p>
          <a:p>
            <a:pPr eaLnBrk="1" hangingPunct="1">
              <a:lnSpc>
                <a:spcPct val="80000"/>
              </a:lnSpc>
            </a:pPr>
            <a:r>
              <a:rPr lang="en-US" b="1" dirty="0"/>
              <a:t>Key Issues</a:t>
            </a:r>
            <a:r>
              <a:rPr lang="en-US" dirty="0"/>
              <a:t> </a:t>
            </a:r>
          </a:p>
          <a:p>
            <a:pPr eaLnBrk="1" hangingPunct="1">
              <a:lnSpc>
                <a:spcPct val="80000"/>
              </a:lnSpc>
            </a:pPr>
            <a:r>
              <a:rPr lang="en-US" b="0" dirty="0">
                <a:sym typeface="Wingdings" pitchFamily="2" charset="2"/>
              </a:rPr>
              <a:t>Recall from Chapter 1 that developing relationships with satisfied customers leads them to buy more over time. Over a customer’s lifetime,</a:t>
            </a:r>
            <a:r>
              <a:rPr lang="en-US" b="0" baseline="0" dirty="0">
                <a:sym typeface="Wingdings" pitchFamily="2" charset="2"/>
              </a:rPr>
              <a:t> this can add up.  </a:t>
            </a:r>
          </a:p>
          <a:p>
            <a:r>
              <a:rPr lang="en-US" b="0" baseline="0" dirty="0">
                <a:sym typeface="Wingdings" pitchFamily="2" charset="2"/>
              </a:rPr>
              <a:t>For example, a young person </a:t>
            </a:r>
            <a:r>
              <a:rPr lang="en-US" sz="1200" b="0" i="0" u="none" strike="noStrike" kern="1200" baseline="0" dirty="0">
                <a:solidFill>
                  <a:schemeClr val="tx1"/>
                </a:solidFill>
                <a:latin typeface="Arial" charset="0"/>
                <a:ea typeface="+mn-ea"/>
                <a:cs typeface="Arial" charset="0"/>
              </a:rPr>
              <a:t>might purchase an Apple iPad Mini for $300. A few years later she could be in the market for a smartphone, and if she was happy with how the iPad worked and the service she received, she might buy an Apple iPhone for $500 and later a MacBook Air for $2400. In the meantime, she may buy an Apple TV and take advantage of the Apple iTunes store or an Apple iCloud subscription.</a:t>
            </a:r>
            <a:r>
              <a:rPr lang="en-US" sz="1200" b="0" i="0" u="none" strike="noStrike" kern="1200" baseline="0" dirty="0">
                <a:solidFill>
                  <a:schemeClr val="tx1"/>
                </a:solidFill>
                <a:latin typeface="Arial" charset="0"/>
                <a:ea typeface="+mn-ea"/>
                <a:cs typeface="Arial" charset="0"/>
                <a:sym typeface="Wingdings" pitchFamily="2" charset="2"/>
              </a:rPr>
              <a:t> </a:t>
            </a:r>
            <a:r>
              <a:rPr lang="en-US" b="0" baseline="0" dirty="0">
                <a:sym typeface="Wingdings" pitchFamily="2" charset="2"/>
              </a:rPr>
              <a:t>The point here is to recognize that while a single purchase at Apple may be small, a single satisfied customer might be worth thousands of dollars. This is customer lifetime value and reinforces the importance of satisfying customers.    </a:t>
            </a:r>
            <a:endParaRPr lang="en-US" b="0" dirty="0"/>
          </a:p>
          <a:p>
            <a:pPr eaLnBrk="1" hangingPunct="1">
              <a:lnSpc>
                <a:spcPct val="80000"/>
              </a:lnSpc>
            </a:pPr>
            <a:endParaRPr lang="en-US" b="1" dirty="0"/>
          </a:p>
          <a:p>
            <a:pPr eaLnBrk="1" hangingPunct="1">
              <a:lnSpc>
                <a:spcPct val="80000"/>
              </a:lnSpc>
            </a:pPr>
            <a:r>
              <a:rPr lang="en-US" b="1" dirty="0">
                <a:sym typeface="Wingdings" pitchFamily="2" charset="2"/>
              </a:rPr>
              <a:t></a:t>
            </a:r>
            <a:r>
              <a:rPr lang="en-US" u="sng" dirty="0"/>
              <a:t>Customer equity</a:t>
            </a:r>
            <a:r>
              <a:rPr lang="en-US" dirty="0"/>
              <a:t> is the expected earnings stream or the profitability of a firm’s current and prospective customers over time. Marketing strategy planning should guide the firm to increasing customer equity.  </a:t>
            </a:r>
          </a:p>
          <a:p>
            <a:pPr eaLnBrk="1" hangingPunct="1">
              <a:lnSpc>
                <a:spcPct val="80000"/>
              </a:lnSpc>
            </a:pPr>
            <a:endParaRPr lang="en-US" dirty="0"/>
          </a:p>
          <a:p>
            <a:pPr eaLnBrk="1" hangingPunct="1">
              <a:lnSpc>
                <a:spcPct val="80000"/>
              </a:lnSpc>
            </a:pPr>
            <a:r>
              <a:rPr lang="en-US" b="1" dirty="0">
                <a:sym typeface="Wingdings" pitchFamily="2" charset="2"/>
              </a:rPr>
              <a:t></a:t>
            </a:r>
            <a:r>
              <a:rPr lang="en-US" dirty="0"/>
              <a:t>Customer equity directs managers to </a:t>
            </a:r>
            <a:r>
              <a:rPr lang="en-US" u="sng" dirty="0"/>
              <a:t>focus on long-term profits</a:t>
            </a:r>
            <a:r>
              <a:rPr lang="en-US" dirty="0"/>
              <a:t>.  </a:t>
            </a:r>
          </a:p>
          <a:p>
            <a:pPr eaLnBrk="1" hangingPunct="1">
              <a:lnSpc>
                <a:spcPct val="80000"/>
              </a:lnSpc>
            </a:pPr>
            <a:endParaRPr lang="en-US" dirty="0"/>
          </a:p>
          <a:p>
            <a:pPr eaLnBrk="1" hangingPunct="1">
              <a:lnSpc>
                <a:spcPct val="80000"/>
              </a:lnSpc>
            </a:pPr>
            <a:r>
              <a:rPr lang="en-US" b="1" dirty="0">
                <a:sym typeface="Wingdings" pitchFamily="2" charset="2"/>
              </a:rPr>
              <a:t></a:t>
            </a:r>
            <a:r>
              <a:rPr lang="en-US" dirty="0"/>
              <a:t>Customer equity and customer lifetime value are important marketing metrics.</a:t>
            </a:r>
          </a:p>
        </p:txBody>
      </p:sp>
      <p:sp>
        <p:nvSpPr>
          <p:cNvPr id="68613"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610397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rPr>
              <a:t>Text content: </a:t>
            </a:r>
            <a:r>
              <a:rPr lang="en-US" dirty="0"/>
              <a:t>See below.</a:t>
            </a:r>
            <a:endParaRPr lang="en-US" b="1" dirty="0">
              <a:solidFill>
                <a:srgbClr val="000000"/>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dirty="0">
              <a:solidFill>
                <a:srgbClr val="000000"/>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rPr>
              <a:t>Summary Overview</a:t>
            </a:r>
          </a:p>
          <a:p>
            <a:r>
              <a:rPr lang="en-US" sz="1200" b="0" i="0" kern="1200" dirty="0">
                <a:solidFill>
                  <a:schemeClr val="tx1"/>
                </a:solidFill>
                <a:effectLst/>
                <a:latin typeface="Arial" charset="0"/>
                <a:ea typeface="+mn-ea"/>
                <a:cs typeface="Arial" charset="0"/>
              </a:rPr>
              <a:t>Let’s look at how a bank has different marketing strategies to enhance the three aspects of customer equity. </a:t>
            </a:r>
          </a:p>
          <a:p>
            <a:endParaRPr lang="en-US" dirty="0"/>
          </a:p>
          <a:p>
            <a:r>
              <a:rPr lang="en-US" sz="1200" b="1" i="0" kern="1200" dirty="0">
                <a:solidFill>
                  <a:schemeClr val="tx1"/>
                </a:solidFill>
                <a:effectLst/>
                <a:latin typeface="Arial" charset="0"/>
                <a:ea typeface="+mn-ea"/>
                <a:cs typeface="Arial" charset="0"/>
              </a:rPr>
              <a:t>Key issues</a:t>
            </a:r>
          </a:p>
          <a:p>
            <a:r>
              <a:rPr lang="en-US" sz="1200" b="0" i="0" kern="1200" dirty="0">
                <a:solidFill>
                  <a:schemeClr val="tx1"/>
                </a:solidFill>
                <a:effectLst/>
                <a:latin typeface="Arial" charset="0"/>
                <a:ea typeface="+mn-ea"/>
                <a:cs typeface="Arial" charset="0"/>
              </a:rPr>
              <a:t>Ally Bank wants to grow its revenue and profitability from each customer—leading to greater customer equity. </a:t>
            </a:r>
          </a:p>
          <a:p>
            <a:pPr marL="228600" indent="-228600">
              <a:buAutoNum type="arabicParenR"/>
            </a:pPr>
            <a:r>
              <a:rPr lang="en-US" sz="1200" b="0" i="0" kern="1200" dirty="0">
                <a:solidFill>
                  <a:schemeClr val="tx1"/>
                </a:solidFill>
                <a:effectLst/>
                <a:latin typeface="Arial" charset="0"/>
                <a:ea typeface="+mn-ea"/>
                <a:cs typeface="Arial" charset="0"/>
              </a:rPr>
              <a:t>Ally Bank </a:t>
            </a:r>
            <a:r>
              <a:rPr lang="en-US" sz="1200" b="1" i="1" kern="1200" dirty="0">
                <a:solidFill>
                  <a:schemeClr val="tx1"/>
                </a:solidFill>
                <a:effectLst/>
                <a:latin typeface="Arial" charset="0"/>
                <a:ea typeface="+mn-ea"/>
                <a:cs typeface="Arial" charset="0"/>
              </a:rPr>
              <a:t>acquires</a:t>
            </a:r>
            <a:r>
              <a:rPr lang="en-US" sz="1200" b="0" i="0" kern="1200" dirty="0">
                <a:solidFill>
                  <a:schemeClr val="tx1"/>
                </a:solidFill>
                <a:effectLst/>
                <a:latin typeface="Arial" charset="0"/>
                <a:ea typeface="+mn-ea"/>
                <a:cs typeface="Arial" charset="0"/>
              </a:rPr>
              <a:t> many new customers who seek higher interest rates on their savings accounts. Advertising low rates brings in new customers. </a:t>
            </a:r>
          </a:p>
          <a:p>
            <a:pPr marL="228600" indent="-228600">
              <a:buAutoNum type="arabicParenR"/>
            </a:pPr>
            <a:r>
              <a:rPr lang="en-US" sz="1200" b="0" i="0" kern="1200" dirty="0">
                <a:solidFill>
                  <a:schemeClr val="tx1"/>
                </a:solidFill>
                <a:effectLst/>
                <a:latin typeface="Arial" charset="0"/>
                <a:ea typeface="+mn-ea"/>
                <a:cs typeface="Arial" charset="0"/>
              </a:rPr>
              <a:t>Those interest rates and Ally‘s 24 hour-a-day, 7 days a week telephone customer service help the bank </a:t>
            </a:r>
            <a:r>
              <a:rPr lang="en-US" sz="1200" b="1" i="1" kern="1200" dirty="0">
                <a:solidFill>
                  <a:schemeClr val="tx1"/>
                </a:solidFill>
                <a:effectLst/>
                <a:latin typeface="Arial" charset="0"/>
                <a:ea typeface="+mn-ea"/>
                <a:cs typeface="Arial" charset="0"/>
              </a:rPr>
              <a:t>retain</a:t>
            </a:r>
            <a:r>
              <a:rPr lang="en-US" sz="1200" b="0" i="0" kern="1200" dirty="0">
                <a:solidFill>
                  <a:schemeClr val="tx1"/>
                </a:solidFill>
                <a:effectLst/>
                <a:latin typeface="Arial" charset="0"/>
                <a:ea typeface="+mn-ea"/>
                <a:cs typeface="Arial" charset="0"/>
              </a:rPr>
              <a:t> customers. As an online bank, customers regularly visit the bank’s website. </a:t>
            </a:r>
          </a:p>
          <a:p>
            <a:pPr marL="228600" indent="-228600">
              <a:buAutoNum type="arabicParenR"/>
            </a:pPr>
            <a:r>
              <a:rPr lang="en-US" sz="1200" b="0" i="0" kern="1200" dirty="0">
                <a:solidFill>
                  <a:schemeClr val="tx1"/>
                </a:solidFill>
                <a:effectLst/>
                <a:latin typeface="Arial" charset="0"/>
                <a:ea typeface="+mn-ea"/>
                <a:cs typeface="Arial" charset="0"/>
              </a:rPr>
              <a:t>Customer equity also grows when current customers buy other products from a company; Ally </a:t>
            </a:r>
            <a:r>
              <a:rPr lang="en-US" sz="1200" b="1" i="1" kern="1200" dirty="0">
                <a:solidFill>
                  <a:schemeClr val="tx1"/>
                </a:solidFill>
                <a:effectLst/>
                <a:latin typeface="Arial" charset="0"/>
                <a:ea typeface="+mn-ea"/>
                <a:cs typeface="Arial" charset="0"/>
              </a:rPr>
              <a:t>enhances</a:t>
            </a:r>
            <a:r>
              <a:rPr lang="en-US" sz="1200" b="0" i="0" kern="1200" dirty="0">
                <a:solidFill>
                  <a:schemeClr val="tx1"/>
                </a:solidFill>
                <a:effectLst/>
                <a:latin typeface="Arial" charset="0"/>
                <a:ea typeface="+mn-ea"/>
                <a:cs typeface="Arial" charset="0"/>
              </a:rPr>
              <a:t> customer equity when customers purchase additional financial services from Ally including CDs, IRAs, and auto loans.</a:t>
            </a:r>
          </a:p>
        </p:txBody>
      </p:sp>
    </p:spTree>
    <p:extLst>
      <p:ext uri="{BB962C8B-B14F-4D97-AF65-F5344CB8AC3E}">
        <p14:creationId xmlns:p14="http://schemas.microsoft.com/office/powerpoint/2010/main" val="1673066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p:cNvSpPr>
            <a:spLocks noGrp="1" noRot="1" noChangeAspect="1" noChangeArrowheads="1" noTextEdit="1"/>
          </p:cNvSpPr>
          <p:nvPr>
            <p:ph type="sldImg"/>
          </p:nvPr>
        </p:nvSpPr>
        <p:spPr>
          <a:xfrm>
            <a:off x="522288" y="549275"/>
            <a:ext cx="3216275" cy="2413000"/>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b="1" dirty="0"/>
              <a:t>Summary Overview</a:t>
            </a:r>
          </a:p>
          <a:p>
            <a:pPr eaLnBrk="1" hangingPunct="1"/>
            <a:r>
              <a:rPr lang="en-US" dirty="0">
                <a:cs typeface="Times New Roman" pitchFamily="18" charset="0"/>
              </a:rPr>
              <a:t>Effective marketing strategy planning matches opportunities to the firm’s resources (what it can do) and its objectives (what top management wants to do).</a:t>
            </a:r>
          </a:p>
          <a:p>
            <a:pPr eaLnBrk="1" hangingPunct="1"/>
            <a:endParaRPr lang="en-US" b="1" dirty="0"/>
          </a:p>
          <a:p>
            <a:pPr eaLnBrk="1" hangingPunct="1"/>
            <a:r>
              <a:rPr lang="en-US" b="1" dirty="0"/>
              <a:t>Key Issues</a:t>
            </a:r>
          </a:p>
          <a:p>
            <a:pPr eaLnBrk="1" hangingPunct="1">
              <a:buFontTx/>
              <a:buChar char="•"/>
            </a:pPr>
            <a:r>
              <a:rPr lang="en-US" u="sng" dirty="0">
                <a:solidFill>
                  <a:srgbClr val="000000"/>
                </a:solidFill>
                <a:cs typeface="Times New Roman" pitchFamily="18" charset="0"/>
              </a:rPr>
              <a:t> Breakthrough opportunity</a:t>
            </a:r>
            <a:r>
              <a:rPr lang="en-US" dirty="0">
                <a:solidFill>
                  <a:srgbClr val="000000"/>
                </a:solidFill>
                <a:cs typeface="Times New Roman" pitchFamily="18" charset="0"/>
              </a:rPr>
              <a:t>: one that helps innovators develop hard-to-copy marketing strategies that will be profitable for a long time. </a:t>
            </a:r>
          </a:p>
          <a:p>
            <a:pPr eaLnBrk="1" hangingPunct="1">
              <a:buFontTx/>
              <a:buChar char="•"/>
            </a:pPr>
            <a:r>
              <a:rPr lang="en-US" u="sng" dirty="0">
                <a:solidFill>
                  <a:srgbClr val="000000"/>
                </a:solidFill>
                <a:cs typeface="Times New Roman" pitchFamily="18" charset="0"/>
              </a:rPr>
              <a:t> Competitive advantage</a:t>
            </a:r>
            <a:r>
              <a:rPr lang="en-US" dirty="0">
                <a:solidFill>
                  <a:srgbClr val="000000"/>
                </a:solidFill>
                <a:cs typeface="Times New Roman" pitchFamily="18" charset="0"/>
              </a:rPr>
              <a:t>: a firm has a marketing mix that the target market sees as being better than a competitor's mix. Which of course brings you breakthrough opportunities. A virtuous cycle.</a:t>
            </a:r>
            <a:r>
              <a:rPr lang="en-US" baseline="0" dirty="0">
                <a:solidFill>
                  <a:srgbClr val="000000"/>
                </a:solidFill>
                <a:cs typeface="Times New Roman" pitchFamily="18" charset="0"/>
              </a:rPr>
              <a:t> </a:t>
            </a:r>
            <a:endParaRPr lang="en-US" dirty="0">
              <a:solidFill>
                <a:srgbClr val="000000"/>
              </a:solidFill>
              <a:cs typeface="Times New Roman" pitchFamily="18" charset="0"/>
            </a:endParaRPr>
          </a:p>
          <a:p>
            <a:pPr lvl="1" eaLnBrk="1" hangingPunct="1">
              <a:buFontTx/>
              <a:buChar char="•"/>
            </a:pPr>
            <a:endParaRPr lang="en-US" dirty="0">
              <a:solidFill>
                <a:srgbClr val="000000"/>
              </a:solidFill>
              <a:cs typeface="Times New Roman" pitchFamily="18" charset="0"/>
            </a:endParaRPr>
          </a:p>
          <a:p>
            <a:pPr eaLnBrk="1" hangingPunct="1"/>
            <a:r>
              <a:rPr lang="en-US" b="1" i="1" dirty="0">
                <a:solidFill>
                  <a:srgbClr val="000000"/>
                </a:solidFill>
                <a:cs typeface="Times New Roman" pitchFamily="18" charset="0"/>
              </a:rPr>
              <a:t>Discussion Question: Think about the pizza business and major national chains such as Domino’s, Little Caesar’s, Pizza Hut, and Papa John’s. What is the competitive advantage for each chain?</a:t>
            </a:r>
          </a:p>
          <a:p>
            <a:pPr eaLnBrk="1" hangingPunct="1"/>
            <a:endParaRPr lang="en-US" b="1" dirty="0">
              <a:solidFill>
                <a:srgbClr val="000000"/>
              </a:solidFill>
              <a:cs typeface="Times New Roman" pitchFamily="18" charset="0"/>
            </a:endParaRPr>
          </a:p>
          <a:p>
            <a:pPr eaLnBrk="1" hangingPunct="1"/>
            <a:r>
              <a:rPr lang="en-US" b="1" dirty="0">
                <a:sym typeface="Wingdings" pitchFamily="2" charset="2"/>
              </a:rPr>
              <a:t></a:t>
            </a:r>
            <a:r>
              <a:rPr lang="en-US" dirty="0">
                <a:solidFill>
                  <a:srgbClr val="000000"/>
                </a:solidFill>
                <a:cs typeface="Times New Roman" pitchFamily="18" charset="0"/>
              </a:rPr>
              <a:t>Marketers must </a:t>
            </a:r>
            <a:r>
              <a:rPr lang="en-US" u="sng" dirty="0">
                <a:solidFill>
                  <a:srgbClr val="000000"/>
                </a:solidFill>
                <a:cs typeface="Times New Roman" pitchFamily="18" charset="0"/>
              </a:rPr>
              <a:t>avoid hit-or-miss marketing.</a:t>
            </a:r>
            <a:endParaRPr lang="en-US" dirty="0">
              <a:solidFill>
                <a:srgbClr val="000000"/>
              </a:solidFill>
              <a:cs typeface="Times New Roman" pitchFamily="18" charset="0"/>
            </a:endParaRPr>
          </a:p>
        </p:txBody>
      </p:sp>
      <p:sp>
        <p:nvSpPr>
          <p:cNvPr id="70661"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21465920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Rot="1" noChangeAspect="1" noChangeArrowheads="1" noTextEdit="1"/>
          </p:cNvSpPr>
          <p:nvPr>
            <p:ph type="sldImg"/>
          </p:nvPr>
        </p:nvSpPr>
        <p:spPr>
          <a:xfrm>
            <a:off x="522288" y="549275"/>
            <a:ext cx="3216275" cy="2413000"/>
          </a:xfrm>
          <a:ln/>
        </p:spPr>
      </p:sp>
      <p:sp>
        <p:nvSpPr>
          <p:cNvPr id="57348" name="Rectangle 3"/>
          <p:cNvSpPr>
            <a:spLocks noGrp="1" noChangeArrowheads="1"/>
          </p:cNvSpPr>
          <p:nvPr>
            <p:ph type="body" idx="1"/>
          </p:nvPr>
        </p:nvSpPr>
        <p:spPr/>
        <p:txBody>
          <a:bodyPr/>
          <a:lstStyle/>
          <a:p>
            <a:pPr eaLnBrk="1" hangingPunct="1">
              <a:defRPr/>
            </a:pPr>
            <a:r>
              <a:rPr lang="en-US" sz="1050" b="1" dirty="0">
                <a:solidFill>
                  <a:srgbClr val="000000"/>
                </a:solidFill>
                <a:latin typeface="Arial" pitchFamily="34" charset="0"/>
                <a:cs typeface="Arial" pitchFamily="34" charset="0"/>
              </a:rPr>
              <a:t>Summary Overview</a:t>
            </a:r>
          </a:p>
          <a:p>
            <a:pPr eaLnBrk="1" hangingPunct="1">
              <a:defRPr/>
            </a:pPr>
            <a:r>
              <a:rPr lang="en-US" sz="1050" dirty="0">
                <a:solidFill>
                  <a:srgbClr val="000000"/>
                </a:solidFill>
                <a:latin typeface="Arial" pitchFamily="34" charset="0"/>
                <a:cs typeface="Arial" pitchFamily="34" charset="0"/>
              </a:rPr>
              <a:t>Marketers have to make many decisions in developing a marketing mix that will satisfy their target customers. All of these variables making up the marketing mix can be reduced to four basic categories. </a:t>
            </a:r>
            <a:r>
              <a:rPr lang="en-US" sz="1050" dirty="0"/>
              <a:t>This exhibit provides an overview of the marketing strategy planning process. By the end of this class, you will understand each of the elements in this model in detail. </a:t>
            </a:r>
            <a:endParaRPr lang="en-US" sz="1050" dirty="0">
              <a:solidFill>
                <a:srgbClr val="000000"/>
              </a:solidFill>
              <a:latin typeface="Arial" pitchFamily="34" charset="0"/>
              <a:cs typeface="Arial" pitchFamily="34" charset="0"/>
            </a:endParaRPr>
          </a:p>
          <a:p>
            <a:pPr eaLnBrk="1" hangingPunct="1">
              <a:defRPr/>
            </a:pPr>
            <a:endParaRPr lang="en-US" sz="1050" dirty="0">
              <a:solidFill>
                <a:srgbClr val="000000"/>
              </a:solidFill>
              <a:latin typeface="Arial" pitchFamily="34" charset="0"/>
              <a:cs typeface="Arial" pitchFamily="34" charset="0"/>
            </a:endParaRPr>
          </a:p>
          <a:p>
            <a:pPr eaLnBrk="1" hangingPunct="1">
              <a:defRPr/>
            </a:pPr>
            <a:r>
              <a:rPr lang="en-US" sz="1050" b="1" dirty="0">
                <a:solidFill>
                  <a:srgbClr val="000000"/>
                </a:solidFill>
                <a:latin typeface="Arial" pitchFamily="34" charset="0"/>
                <a:cs typeface="Arial" pitchFamily="34" charset="0"/>
              </a:rPr>
              <a:t>Key Issues </a:t>
            </a:r>
          </a:p>
          <a:p>
            <a:pPr eaLnBrk="1" hangingPunct="1">
              <a:lnSpc>
                <a:spcPct val="90000"/>
              </a:lnSpc>
              <a:defRPr/>
            </a:pPr>
            <a:r>
              <a:rPr lang="en-US" sz="1050" dirty="0">
                <a:solidFill>
                  <a:srgbClr val="000000"/>
                </a:solidFill>
                <a:latin typeface="Arial" pitchFamily="34" charset="0"/>
                <a:cs typeface="Arial" pitchFamily="34" charset="0"/>
              </a:rPr>
              <a:t>The four Ps are things that the marketer can control, but the marketer cannot directly control:</a:t>
            </a:r>
          </a:p>
          <a:p>
            <a:pPr marL="171450" indent="-171450" eaLnBrk="1" hangingPunct="1">
              <a:lnSpc>
                <a:spcPct val="90000"/>
              </a:lnSpc>
              <a:buFont typeface="Wingdings" charset="0"/>
              <a:buChar char="à"/>
              <a:defRPr/>
            </a:pPr>
            <a:r>
              <a:rPr lang="en-US" sz="1050" dirty="0">
                <a:solidFill>
                  <a:srgbClr val="000000"/>
                </a:solidFill>
                <a:latin typeface="Arial" pitchFamily="34" charset="0"/>
                <a:cs typeface="Arial" pitchFamily="34" charset="0"/>
                <a:sym typeface="Wingdings"/>
              </a:rPr>
              <a:t>The external market environment</a:t>
            </a:r>
          </a:p>
          <a:p>
            <a:pPr marL="628650" lvl="1" indent="-171450" eaLnBrk="1" hangingPunct="1">
              <a:lnSpc>
                <a:spcPct val="90000"/>
              </a:lnSpc>
              <a:buFont typeface="Arial" charset="0"/>
              <a:buChar char="•"/>
              <a:defRPr/>
            </a:pPr>
            <a:r>
              <a:rPr lang="en-US" sz="1050" dirty="0">
                <a:solidFill>
                  <a:srgbClr val="000000"/>
                </a:solidFill>
                <a:latin typeface="Arial" pitchFamily="34" charset="0"/>
                <a:cs typeface="Arial" pitchFamily="34" charset="0"/>
                <a:sym typeface="Wingdings"/>
              </a:rPr>
              <a:t>Customers</a:t>
            </a:r>
          </a:p>
          <a:p>
            <a:pPr marL="628650" lvl="1" indent="-171450" eaLnBrk="1" hangingPunct="1">
              <a:lnSpc>
                <a:spcPct val="90000"/>
              </a:lnSpc>
              <a:buFont typeface="Arial" charset="0"/>
              <a:buChar char="•"/>
              <a:defRPr/>
            </a:pPr>
            <a:r>
              <a:rPr lang="en-US" sz="1050" dirty="0">
                <a:solidFill>
                  <a:srgbClr val="000000"/>
                </a:solidFill>
                <a:latin typeface="Arial" pitchFamily="34" charset="0"/>
                <a:cs typeface="Arial" pitchFamily="34" charset="0"/>
                <a:sym typeface="Wingdings"/>
              </a:rPr>
              <a:t>Company strengths</a:t>
            </a:r>
            <a:r>
              <a:rPr lang="en-US" sz="1050" baseline="0" dirty="0">
                <a:solidFill>
                  <a:srgbClr val="000000"/>
                </a:solidFill>
                <a:latin typeface="Arial" pitchFamily="34" charset="0"/>
                <a:cs typeface="Arial" pitchFamily="34" charset="0"/>
                <a:sym typeface="Wingdings"/>
              </a:rPr>
              <a:t> and weaknesses (at least these cannot be controlled in the short-run)</a:t>
            </a:r>
          </a:p>
          <a:p>
            <a:pPr marL="628650" lvl="1" indent="-171450" eaLnBrk="1" hangingPunct="1">
              <a:lnSpc>
                <a:spcPct val="90000"/>
              </a:lnSpc>
              <a:buFont typeface="Arial" charset="0"/>
              <a:buChar char="•"/>
              <a:defRPr/>
            </a:pPr>
            <a:r>
              <a:rPr lang="en-US" sz="1050" baseline="0" dirty="0">
                <a:solidFill>
                  <a:srgbClr val="000000"/>
                </a:solidFill>
                <a:latin typeface="Arial" pitchFamily="34" charset="0"/>
                <a:cs typeface="Arial" pitchFamily="34" charset="0"/>
                <a:sym typeface="Wingdings"/>
              </a:rPr>
              <a:t>Competitors</a:t>
            </a:r>
          </a:p>
          <a:p>
            <a:pPr marL="171450" indent="-171450" eaLnBrk="1" hangingPunct="1">
              <a:lnSpc>
                <a:spcPct val="90000"/>
              </a:lnSpc>
              <a:buFont typeface="Wingdings" charset="0"/>
              <a:buChar char="à"/>
              <a:defRPr/>
            </a:pPr>
            <a:r>
              <a:rPr lang="en-US" sz="1050" baseline="0" dirty="0">
                <a:solidFill>
                  <a:srgbClr val="000000"/>
                </a:solidFill>
                <a:latin typeface="Arial" pitchFamily="34" charset="0"/>
                <a:cs typeface="Arial" pitchFamily="34" charset="0"/>
                <a:sym typeface="Wingdings"/>
              </a:rPr>
              <a:t>The marketing manager organizes these factors into a SWOT analysis. Strengths and weaknesses relate to the company, while external factors like the external market environment, customers, and competitors are categorized as weaknesses and threats.</a:t>
            </a:r>
          </a:p>
          <a:p>
            <a:pPr marL="171450" indent="-171450" eaLnBrk="1" hangingPunct="1">
              <a:lnSpc>
                <a:spcPct val="90000"/>
              </a:lnSpc>
              <a:buFont typeface="Wingdings" charset="0"/>
              <a:buChar char="à"/>
              <a:defRPr/>
            </a:pPr>
            <a:r>
              <a:rPr lang="en-US" sz="1050" baseline="0" dirty="0">
                <a:solidFill>
                  <a:srgbClr val="000000"/>
                </a:solidFill>
                <a:latin typeface="Arial" pitchFamily="34" charset="0"/>
                <a:cs typeface="Arial" pitchFamily="34" charset="0"/>
                <a:sym typeface="Wingdings"/>
              </a:rPr>
              <a:t>Utilizing this information, the marketing manager segments the market into groups of customers and decides which customers to target</a:t>
            </a:r>
          </a:p>
          <a:p>
            <a:pPr marL="171450" indent="-171450" eaLnBrk="1" hangingPunct="1">
              <a:lnSpc>
                <a:spcPct val="90000"/>
              </a:lnSpc>
              <a:buFont typeface="Wingdings" charset="0"/>
              <a:buChar char="à"/>
              <a:defRPr/>
            </a:pPr>
            <a:r>
              <a:rPr lang="en-US" sz="1050" b="1" baseline="0" dirty="0">
                <a:solidFill>
                  <a:srgbClr val="000000"/>
                </a:solidFill>
                <a:latin typeface="Arial" pitchFamily="34" charset="0"/>
                <a:cs typeface="Arial" pitchFamily="34" charset="0"/>
                <a:sym typeface="Wingdings"/>
              </a:rPr>
              <a:t>Differentiation</a:t>
            </a:r>
            <a:r>
              <a:rPr lang="en-US" sz="1050" baseline="0" dirty="0">
                <a:solidFill>
                  <a:srgbClr val="000000"/>
                </a:solidFill>
                <a:latin typeface="Arial" pitchFamily="34" charset="0"/>
                <a:cs typeface="Arial" pitchFamily="34" charset="0"/>
                <a:sym typeface="Wingdings"/>
              </a:rPr>
              <a:t>: The marketing manager must also decide how to make a marketing mix that is different than what is offered by competitors.</a:t>
            </a:r>
          </a:p>
          <a:p>
            <a:pPr marL="171450" indent="-171450" eaLnBrk="1" hangingPunct="1">
              <a:lnSpc>
                <a:spcPct val="90000"/>
              </a:lnSpc>
              <a:buFont typeface="Wingdings" charset="0"/>
              <a:buChar char="à"/>
              <a:defRPr/>
            </a:pPr>
            <a:r>
              <a:rPr lang="en-US" sz="1050" baseline="0" dirty="0">
                <a:solidFill>
                  <a:srgbClr val="000000"/>
                </a:solidFill>
                <a:latin typeface="Arial" pitchFamily="34" charset="0"/>
                <a:cs typeface="Arial" pitchFamily="34" charset="0"/>
                <a:sym typeface="Wingdings"/>
              </a:rPr>
              <a:t>Together, this guides the marketing manager’s decisions about the 4 Ps. </a:t>
            </a:r>
          </a:p>
          <a:p>
            <a:pPr marL="171450" indent="-171450" eaLnBrk="1" hangingPunct="1">
              <a:lnSpc>
                <a:spcPct val="90000"/>
              </a:lnSpc>
              <a:buFont typeface="Wingdings" charset="0"/>
              <a:buChar char="à"/>
              <a:defRPr/>
            </a:pPr>
            <a:endParaRPr lang="en-US" sz="1050" baseline="0" dirty="0">
              <a:solidFill>
                <a:srgbClr val="000000"/>
              </a:solidFill>
              <a:latin typeface="Arial" pitchFamily="34" charset="0"/>
              <a:cs typeface="Arial" pitchFamily="34" charset="0"/>
              <a:sym typeface="Wingdings"/>
            </a:endParaRPr>
          </a:p>
          <a:p>
            <a:pPr marL="171450" indent="-171450" eaLnBrk="1" hangingPunct="1">
              <a:lnSpc>
                <a:spcPct val="90000"/>
              </a:lnSpc>
              <a:buFont typeface="Wingdings" charset="0"/>
              <a:buChar char="à"/>
              <a:defRPr/>
            </a:pPr>
            <a:endParaRPr lang="en-US" sz="1050" dirty="0">
              <a:solidFill>
                <a:srgbClr val="000000"/>
              </a:solidFill>
              <a:latin typeface="Arial" pitchFamily="34" charset="0"/>
              <a:cs typeface="Arial" pitchFamily="34" charset="0"/>
            </a:endParaRPr>
          </a:p>
          <a:p>
            <a:pPr eaLnBrk="1" hangingPunct="1">
              <a:defRPr/>
            </a:pPr>
            <a:endParaRPr lang="en-US" sz="800" dirty="0"/>
          </a:p>
          <a:p>
            <a:pPr eaLnBrk="1" hangingPunct="1">
              <a:defRPr/>
            </a:pPr>
            <a:endParaRPr lang="en-US" sz="800" dirty="0"/>
          </a:p>
          <a:p>
            <a:pPr marL="228600" indent="-228600" eaLnBrk="1" hangingPunct="1">
              <a:defRPr/>
            </a:pPr>
            <a:endParaRPr lang="en-US" sz="1050" dirty="0"/>
          </a:p>
        </p:txBody>
      </p:sp>
      <p:sp>
        <p:nvSpPr>
          <p:cNvPr id="57349"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5410942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Rot="1" noChangeAspect="1" noChangeArrowheads="1" noTextEdit="1"/>
          </p:cNvSpPr>
          <p:nvPr>
            <p:ph type="sldImg"/>
          </p:nvPr>
        </p:nvSpPr>
        <p:spPr>
          <a:xfrm>
            <a:off x="522288" y="549275"/>
            <a:ext cx="3216275" cy="2413000"/>
          </a:xfrm>
          <a:ln/>
        </p:spPr>
      </p:sp>
      <p:sp>
        <p:nvSpPr>
          <p:cNvPr id="73732"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a:t>This video illustrates how the John Deere Company implements the marketing strategy planning process.  </a:t>
            </a:r>
          </a:p>
          <a:p>
            <a:pPr eaLnBrk="1" hangingPunct="1"/>
            <a:r>
              <a:rPr lang="en-US" dirty="0"/>
              <a:t>(video length 2:47)</a:t>
            </a:r>
          </a:p>
          <a:p>
            <a:pPr eaLnBrk="1" hangingPunct="1"/>
            <a:endParaRPr lang="en-US" dirty="0"/>
          </a:p>
          <a:p>
            <a:pPr eaLnBrk="1" hangingPunct="1"/>
            <a:r>
              <a:rPr lang="en-US" b="1" dirty="0"/>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a:p>
            <a:pPr eaLnBrk="1" hangingPunct="1"/>
            <a:endParaRPr lang="en-US" dirty="0"/>
          </a:p>
        </p:txBody>
      </p:sp>
    </p:spTree>
    <p:extLst>
      <p:ext uri="{BB962C8B-B14F-4D97-AF65-F5344CB8AC3E}">
        <p14:creationId xmlns:p14="http://schemas.microsoft.com/office/powerpoint/2010/main" val="10507955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Rot="1" noChangeAspect="1" noChangeArrowheads="1" noTextEdit="1"/>
          </p:cNvSpPr>
          <p:nvPr>
            <p:ph type="sldImg"/>
          </p:nvPr>
        </p:nvSpPr>
        <p:spPr>
          <a:xfrm>
            <a:off x="522288" y="549275"/>
            <a:ext cx="3216275" cy="2413000"/>
          </a:xfrm>
          <a:ln/>
        </p:spPr>
      </p:sp>
      <p:sp>
        <p:nvSpPr>
          <p:cNvPr id="75780" name="Rectangle 3"/>
          <p:cNvSpPr>
            <a:spLocks noGrp="1" noChangeArrowheads="1"/>
          </p:cNvSpPr>
          <p:nvPr>
            <p:ph type="body" idx="1"/>
          </p:nvPr>
        </p:nvSpPr>
        <p:spPr>
          <a:xfrm>
            <a:off x="195263" y="3124200"/>
            <a:ext cx="6510337" cy="5659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dirty="0"/>
              <a:t>Checking Your Knowledge </a:t>
            </a:r>
          </a:p>
          <a:p>
            <a:pPr eaLnBrk="1" hangingPunct="1"/>
            <a:r>
              <a:rPr lang="en-US" b="1" dirty="0"/>
              <a:t>Answer: B</a:t>
            </a:r>
          </a:p>
          <a:p>
            <a:pPr eaLnBrk="1" hangingPunct="1"/>
            <a:r>
              <a:rPr lang="en-US" b="1" dirty="0"/>
              <a:t>Feedback: </a:t>
            </a:r>
            <a:r>
              <a:rPr lang="en-US" dirty="0"/>
              <a:t>Selection B</a:t>
            </a:r>
            <a:r>
              <a:rPr lang="en-US" baseline="0" dirty="0"/>
              <a:t> </a:t>
            </a:r>
            <a:r>
              <a:rPr lang="en-US" dirty="0"/>
              <a:t>is the best option because the university is trying to increase enrollment (sales) by selling established summer-school program classes (present products) to students at home for the summer (new markets). This is the definition of market development.</a:t>
            </a:r>
          </a:p>
        </p:txBody>
      </p:sp>
    </p:spTree>
    <p:extLst>
      <p:ext uri="{BB962C8B-B14F-4D97-AF65-F5344CB8AC3E}">
        <p14:creationId xmlns:p14="http://schemas.microsoft.com/office/powerpoint/2010/main" val="12331385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2"/>
          <p:cNvSpPr>
            <a:spLocks noGrp="1" noRot="1" noChangeAspect="1" noChangeArrowheads="1" noTextEdit="1"/>
          </p:cNvSpPr>
          <p:nvPr>
            <p:ph type="sldImg"/>
          </p:nvPr>
        </p:nvSpPr>
        <p:spPr>
          <a:xfrm>
            <a:off x="522288" y="549275"/>
            <a:ext cx="3216275" cy="2413000"/>
          </a:xfrm>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latin typeface="Arial" pitchFamily="34" charset="0"/>
                <a:cs typeface="Arial" pitchFamily="34" charset="0"/>
              </a:rPr>
              <a:t>Summary Overview</a:t>
            </a:r>
          </a:p>
          <a:p>
            <a:pPr eaLnBrk="1" hangingPunct="1"/>
            <a:r>
              <a:rPr lang="en-US" b="1" dirty="0">
                <a:latin typeface="Arial" pitchFamily="34" charset="0"/>
                <a:cs typeface="Arial" pitchFamily="34" charset="0"/>
              </a:rPr>
              <a:t>Market penetration </a:t>
            </a:r>
            <a:r>
              <a:rPr lang="en-US" dirty="0">
                <a:latin typeface="Arial" pitchFamily="34" charset="0"/>
                <a:cs typeface="Arial" pitchFamily="34" charset="0"/>
              </a:rPr>
              <a:t>means trying to increase sales of a firm’s present products in</a:t>
            </a:r>
            <a:r>
              <a:rPr lang="en-US" baseline="0" dirty="0">
                <a:latin typeface="Arial" pitchFamily="34" charset="0"/>
                <a:cs typeface="Arial" pitchFamily="34" charset="0"/>
              </a:rPr>
              <a:t> </a:t>
            </a:r>
            <a:r>
              <a:rPr lang="en-US" dirty="0">
                <a:latin typeface="Arial" pitchFamily="34" charset="0"/>
                <a:cs typeface="Arial" pitchFamily="34" charset="0"/>
              </a:rPr>
              <a:t>its present markets—probably through a more aggressive marketing mix.</a:t>
            </a:r>
          </a:p>
          <a:p>
            <a:pPr eaLnBrk="1" hangingPunct="1"/>
            <a:endParaRPr lang="en-US" dirty="0">
              <a:latin typeface="Arial" pitchFamily="34" charset="0"/>
              <a:cs typeface="Arial" pitchFamily="34" charset="0"/>
            </a:endParaRPr>
          </a:p>
          <a:p>
            <a:pPr eaLnBrk="1" hangingPunct="1"/>
            <a:r>
              <a:rPr lang="en-US" b="1" dirty="0">
                <a:latin typeface="Arial" pitchFamily="34" charset="0"/>
                <a:cs typeface="Arial" pitchFamily="34" charset="0"/>
              </a:rPr>
              <a:t>Key Issues</a:t>
            </a:r>
          </a:p>
          <a:p>
            <a:pPr eaLnBrk="1" hangingPunct="1">
              <a:buFontTx/>
              <a:buChar char="•"/>
            </a:pPr>
            <a:r>
              <a:rPr lang="en-US" dirty="0">
                <a:latin typeface="Arial" pitchFamily="34" charset="0"/>
                <a:cs typeface="Arial" pitchFamily="34" charset="0"/>
              </a:rPr>
              <a:t> </a:t>
            </a:r>
            <a:r>
              <a:rPr lang="en-US" dirty="0"/>
              <a:t>Coleman got a 50 percent increase in sales of its outdoor equipment, like camping lanterns and coolers, by reaching its target market with special promotional displays at outdoor events like concerts, fishing tournaments, and NASCAR races.</a:t>
            </a:r>
          </a:p>
          <a:p>
            <a:pPr eaLnBrk="1" hangingPunct="1">
              <a:buFontTx/>
              <a:buChar char="•"/>
            </a:pPr>
            <a:r>
              <a:rPr lang="en-US" dirty="0">
                <a:latin typeface="Arial" pitchFamily="34" charset="0"/>
                <a:cs typeface="Arial" pitchFamily="34" charset="0"/>
              </a:rPr>
              <a:t> Many firms try to increase market penetration by developing closer relationships with customers so that they will be loyal.</a:t>
            </a:r>
          </a:p>
          <a:p>
            <a:pPr eaLnBrk="1" hangingPunct="1"/>
            <a:endParaRPr lang="en-US" i="1" dirty="0">
              <a:latin typeface="Arial" pitchFamily="34" charset="0"/>
              <a:cs typeface="Times New Roman" pitchFamily="18" charset="0"/>
            </a:endParaRPr>
          </a:p>
          <a:p>
            <a:pPr eaLnBrk="1" hangingPunct="1"/>
            <a:r>
              <a:rPr lang="en-US" b="1" i="1" dirty="0">
                <a:latin typeface="Arial" pitchFamily="34" charset="0"/>
                <a:cs typeface="Times New Roman" pitchFamily="18" charset="0"/>
              </a:rPr>
              <a:t>Discussion Question: Can a company pursue a market penetration strategy and simultaneously pursue other types of opportunities (market development, product development, or diversification)?</a:t>
            </a:r>
          </a:p>
          <a:p>
            <a:pPr eaLnBrk="1" hangingPunct="1"/>
            <a:endParaRPr lang="en-US" b="1" i="1" dirty="0">
              <a:latin typeface="Arial" pitchFamily="34" charset="0"/>
              <a:cs typeface="Times New Roman" pitchFamily="18" charset="0"/>
            </a:endParaRPr>
          </a:p>
          <a:p>
            <a:pPr eaLnBrk="1" hangingPunct="1"/>
            <a:r>
              <a:rPr lang="en-US" sz="1200" b="0" i="1" kern="1200" dirty="0">
                <a:solidFill>
                  <a:schemeClr val="tx1"/>
                </a:solidFill>
                <a:effectLst/>
                <a:latin typeface="Arial" charset="0"/>
                <a:ea typeface="+mn-ea"/>
                <a:cs typeface="Arial" charset="0"/>
              </a:rPr>
              <a:t>AP Photo/Eugene </a:t>
            </a:r>
            <a:r>
              <a:rPr lang="en-US" sz="1200" b="0" i="1" kern="1200" dirty="0" err="1">
                <a:solidFill>
                  <a:schemeClr val="tx1"/>
                </a:solidFill>
                <a:effectLst/>
                <a:latin typeface="Arial" charset="0"/>
                <a:ea typeface="+mn-ea"/>
                <a:cs typeface="Arial" charset="0"/>
              </a:rPr>
              <a:t>Hoshiko</a:t>
            </a:r>
            <a:r>
              <a:rPr lang="en-US" sz="1200" b="0" i="1" kern="1200" dirty="0">
                <a:solidFill>
                  <a:schemeClr val="tx1"/>
                </a:solidFill>
                <a:effectLst/>
                <a:latin typeface="Arial" charset="0"/>
                <a:ea typeface="+mn-ea"/>
                <a:cs typeface="Arial" charset="0"/>
              </a:rPr>
              <a:t>.</a:t>
            </a:r>
            <a:endParaRPr lang="en-US" b="1" i="1" dirty="0">
              <a:latin typeface="Arial" pitchFamily="34" charset="0"/>
              <a:cs typeface="Times New Roman" pitchFamily="18" charset="0"/>
            </a:endParaRPr>
          </a:p>
        </p:txBody>
      </p:sp>
    </p:spTree>
    <p:extLst>
      <p:ext uri="{BB962C8B-B14F-4D97-AF65-F5344CB8AC3E}">
        <p14:creationId xmlns:p14="http://schemas.microsoft.com/office/powerpoint/2010/main" val="585347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2"/>
          <p:cNvSpPr>
            <a:spLocks noGrp="1" noRot="1" noChangeAspect="1" noChangeArrowheads="1" noTextEdit="1"/>
          </p:cNvSpPr>
          <p:nvPr>
            <p:ph type="sldImg"/>
          </p:nvPr>
        </p:nvSpPr>
        <p:spPr>
          <a:xfrm>
            <a:off x="522288" y="549275"/>
            <a:ext cx="3216275" cy="2413000"/>
          </a:xfrm>
          <a:ln/>
        </p:spPr>
      </p:sp>
      <p:sp>
        <p:nvSpPr>
          <p:cNvPr id="77828" name="Rectangle 3"/>
          <p:cNvSpPr>
            <a:spLocks noGrp="1" noChangeArrowheads="1"/>
          </p:cNvSpPr>
          <p:nvPr>
            <p:ph type="body" idx="1"/>
          </p:nvPr>
        </p:nvSpPr>
        <p:spPr>
          <a:xfrm>
            <a:off x="195263" y="3124200"/>
            <a:ext cx="6510337" cy="5659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dirty="0"/>
              <a:t>Checking Your Knowledge</a:t>
            </a:r>
          </a:p>
          <a:p>
            <a:pPr eaLnBrk="1" hangingPunct="1"/>
            <a:r>
              <a:rPr lang="en-US" b="1" dirty="0"/>
              <a:t>Answer: A</a:t>
            </a:r>
          </a:p>
          <a:p>
            <a:pPr eaLnBrk="1" hangingPunct="1"/>
            <a:r>
              <a:rPr lang="en-US" b="1" dirty="0"/>
              <a:t>Feedback: </a:t>
            </a:r>
            <a:r>
              <a:rPr lang="en-US" dirty="0"/>
              <a:t>Selection A is the best option because the superstore is trying to increase the rate of sales of present products by current customers.  This is the definition of market penetration.</a:t>
            </a:r>
          </a:p>
        </p:txBody>
      </p:sp>
    </p:spTree>
    <p:extLst>
      <p:ext uri="{BB962C8B-B14F-4D97-AF65-F5344CB8AC3E}">
        <p14:creationId xmlns:p14="http://schemas.microsoft.com/office/powerpoint/2010/main" val="13361313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2"/>
          <p:cNvSpPr>
            <a:spLocks noGrp="1" noRot="1" noChangeAspect="1" noChangeArrowheads="1" noTextEdit="1"/>
          </p:cNvSpPr>
          <p:nvPr>
            <p:ph type="sldImg"/>
          </p:nvPr>
        </p:nvSpPr>
        <p:spPr>
          <a:xfrm>
            <a:off x="522288" y="549275"/>
            <a:ext cx="3216275" cy="2413000"/>
          </a:xfrm>
          <a:ln/>
        </p:spPr>
      </p:sp>
      <p:sp>
        <p:nvSpPr>
          <p:cNvPr id="215043" name="Rectangle 3"/>
          <p:cNvSpPr>
            <a:spLocks noGrp="1" noChangeArrowheads="1"/>
          </p:cNvSpPr>
          <p:nvPr>
            <p:ph type="body" idx="1"/>
          </p:nvPr>
        </p:nvSpPr>
        <p:spPr/>
        <p:txBody>
          <a:bodyPr/>
          <a:lstStyle/>
          <a:p>
            <a:pPr eaLnBrk="1" hangingPunct="1">
              <a:spcBef>
                <a:spcPct val="50000"/>
              </a:spcBef>
              <a:defRPr/>
            </a:pPr>
            <a:r>
              <a:rPr lang="en-US" dirty="0" err="1"/>
              <a:t>Mentholatum</a:t>
            </a:r>
            <a:r>
              <a:rPr lang="en-US" dirty="0"/>
              <a:t> (US) has been doing business since 1899</a:t>
            </a:r>
            <a:r>
              <a:rPr lang="en-US" dirty="0">
                <a:cs typeface="Times New Roman" pitchFamily="18" charset="0"/>
              </a:rPr>
              <a:t>. </a:t>
            </a:r>
            <a:r>
              <a:rPr lang="en-US" dirty="0"/>
              <a:t>In 1988, Japan’s ROHTO acquired The </a:t>
            </a:r>
            <a:r>
              <a:rPr lang="en-US" dirty="0" err="1"/>
              <a:t>Mentholatum</a:t>
            </a:r>
            <a:r>
              <a:rPr lang="en-US" dirty="0"/>
              <a:t> Company, Inc., a global manufacturer and marketer of consumer healthcare products. Today, the combined ROHTO group of companies have established operations in 13 major markets, with marketing/distribution agreements in more than 150 countries globally. </a:t>
            </a:r>
            <a:r>
              <a:rPr lang="en-US" dirty="0">
                <a:cs typeface="Times New Roman" pitchFamily="18" charset="0"/>
              </a:rPr>
              <a:t>This British ad, introducing ZI, is an example of </a:t>
            </a:r>
            <a:r>
              <a:rPr lang="en-US" i="0" dirty="0">
                <a:cs typeface="Times New Roman" pitchFamily="18" charset="0"/>
              </a:rPr>
              <a:t>product development—offering </a:t>
            </a:r>
            <a:r>
              <a:rPr lang="en-US" dirty="0">
                <a:cs typeface="Times New Roman" pitchFamily="18" charset="0"/>
              </a:rPr>
              <a:t>a new product (eye drops) for a new market (</a:t>
            </a:r>
            <a:r>
              <a:rPr lang="en-US" dirty="0"/>
              <a:t>women ages 16–35</a:t>
            </a:r>
            <a:r>
              <a:rPr lang="en-US" dirty="0">
                <a:effectLst>
                  <a:outerShdw blurRad="38100" dist="38100" dir="2700000" algn="tl">
                    <a:srgbClr val="C0C0C0"/>
                  </a:outerShdw>
                </a:effectLst>
              </a:rPr>
              <a:t>)</a:t>
            </a:r>
            <a:r>
              <a:rPr lang="en-US" dirty="0">
                <a:effectLst>
                  <a:outerShdw blurRad="38100" dist="38100" dir="2700000" algn="tl">
                    <a:srgbClr val="C0C0C0"/>
                  </a:outerShdw>
                </a:effectLst>
                <a:cs typeface="Times New Roman" pitchFamily="18" charset="0"/>
              </a:rPr>
              <a:t>.</a:t>
            </a:r>
            <a:endParaRPr lang="en-US" dirty="0">
              <a:effectLst>
                <a:outerShdw blurRad="38100" dist="38100" dir="2700000" algn="tl">
                  <a:srgbClr val="C0C0C0"/>
                </a:outerShdw>
              </a:effectLst>
            </a:endParaRPr>
          </a:p>
          <a:p>
            <a:pPr eaLnBrk="1" hangingPunct="1">
              <a:defRPr/>
            </a:pPr>
            <a:endParaRPr lang="en-US" dirty="0"/>
          </a:p>
          <a:p>
            <a:pPr eaLnBrk="1" hangingPunct="1">
              <a:defRPr/>
            </a:pPr>
            <a:r>
              <a:rPr lang="en-US" b="1" dirty="0"/>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a:p>
            <a:pPr eaLnBrk="1" hangingPunct="1">
              <a:defRPr/>
            </a:pPr>
            <a:endParaRPr lang="en-US" dirty="0"/>
          </a:p>
          <a:p>
            <a:pPr eaLnBrk="1" hangingPunct="1">
              <a:defRPr/>
            </a:pPr>
            <a:endParaRPr lang="en-US" dirty="0"/>
          </a:p>
        </p:txBody>
      </p:sp>
    </p:spTree>
    <p:extLst>
      <p:ext uri="{BB962C8B-B14F-4D97-AF65-F5344CB8AC3E}">
        <p14:creationId xmlns:p14="http://schemas.microsoft.com/office/powerpoint/2010/main" val="11194423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2"/>
          <p:cNvSpPr>
            <a:spLocks noGrp="1" noRot="1" noChangeAspect="1" noChangeArrowheads="1" noTextEdit="1"/>
          </p:cNvSpPr>
          <p:nvPr>
            <p:ph type="sldImg"/>
          </p:nvPr>
        </p:nvSpPr>
        <p:spPr>
          <a:xfrm>
            <a:off x="522288" y="549275"/>
            <a:ext cx="3216275" cy="2413000"/>
          </a:xfrm>
          <a:ln/>
        </p:spPr>
      </p:sp>
      <p:sp>
        <p:nvSpPr>
          <p:cNvPr id="78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b="1" dirty="0">
                <a:latin typeface="Arial" pitchFamily="34" charset="0"/>
                <a:cs typeface="Arial" pitchFamily="34" charset="0"/>
              </a:rPr>
              <a:t>Text Caption:</a:t>
            </a:r>
            <a:r>
              <a:rPr lang="en-US" b="1" baseline="0" dirty="0">
                <a:latin typeface="Arial" pitchFamily="34" charset="0"/>
                <a:cs typeface="Arial" pitchFamily="34" charset="0"/>
              </a:rPr>
              <a:t> </a:t>
            </a:r>
            <a:r>
              <a:rPr lang="en-US" b="0" baseline="0" dirty="0">
                <a:latin typeface="Arial" pitchFamily="34" charset="0"/>
                <a:cs typeface="Arial" pitchFamily="34" charset="0"/>
              </a:rPr>
              <a:t>See below.</a:t>
            </a:r>
          </a:p>
          <a:p>
            <a:pPr eaLnBrk="1" hangingPunct="1">
              <a:lnSpc>
                <a:spcPct val="90000"/>
              </a:lnSpc>
            </a:pPr>
            <a:endParaRPr lang="en-US" b="1" baseline="0" dirty="0">
              <a:latin typeface="Arial" pitchFamily="34" charset="0"/>
              <a:cs typeface="Arial" pitchFamily="34" charset="0"/>
            </a:endParaRPr>
          </a:p>
          <a:p>
            <a:pPr eaLnBrk="1" hangingPunct="1">
              <a:lnSpc>
                <a:spcPct val="90000"/>
              </a:lnSpc>
            </a:pPr>
            <a:r>
              <a:rPr lang="en-US" b="1" dirty="0">
                <a:latin typeface="Arial" pitchFamily="34" charset="0"/>
                <a:cs typeface="Arial" pitchFamily="34" charset="0"/>
              </a:rPr>
              <a:t>Summary Overview</a:t>
            </a:r>
          </a:p>
          <a:p>
            <a:r>
              <a:rPr lang="en-US" sz="1200" i="0" u="sng" strike="noStrike" kern="1200" baseline="0" dirty="0">
                <a:solidFill>
                  <a:schemeClr val="tx1"/>
                </a:solidFill>
                <a:latin typeface="Arial" charset="0"/>
                <a:ea typeface="+mn-ea"/>
                <a:cs typeface="Arial" charset="0"/>
              </a:rPr>
              <a:t>Product development </a:t>
            </a:r>
            <a:r>
              <a:rPr lang="en-US" sz="1200" b="0" i="0" u="none" strike="noStrike" kern="1200" baseline="0" dirty="0">
                <a:solidFill>
                  <a:schemeClr val="tx1"/>
                </a:solidFill>
                <a:latin typeface="Arial" charset="0"/>
                <a:ea typeface="+mn-ea"/>
                <a:cs typeface="Arial" charset="0"/>
              </a:rPr>
              <a:t>means offering new or improved products for present markets.</a:t>
            </a:r>
            <a:endParaRPr lang="en-US" dirty="0">
              <a:latin typeface="Arial" pitchFamily="34" charset="0"/>
              <a:cs typeface="Arial" pitchFamily="34" charset="0"/>
            </a:endParaRPr>
          </a:p>
          <a:p>
            <a:pPr eaLnBrk="1" hangingPunct="1">
              <a:lnSpc>
                <a:spcPct val="90000"/>
              </a:lnSpc>
            </a:pPr>
            <a:endParaRPr lang="en-US" dirty="0">
              <a:latin typeface="Arial" pitchFamily="34" charset="0"/>
              <a:cs typeface="Arial" pitchFamily="34" charset="0"/>
            </a:endParaRPr>
          </a:p>
          <a:p>
            <a:pPr eaLnBrk="1" hangingPunct="1">
              <a:lnSpc>
                <a:spcPct val="90000"/>
              </a:lnSpc>
            </a:pPr>
            <a:r>
              <a:rPr lang="en-US" b="1" dirty="0">
                <a:latin typeface="Arial" pitchFamily="34" charset="0"/>
                <a:cs typeface="Arial" pitchFamily="34" charset="0"/>
              </a:rPr>
              <a:t>Key Issues</a:t>
            </a:r>
          </a:p>
          <a:p>
            <a:pPr eaLnBrk="1" hangingPunct="1">
              <a:lnSpc>
                <a:spcPct val="90000"/>
              </a:lnSpc>
              <a:buFontTx/>
              <a:buChar char="•"/>
            </a:pPr>
            <a:r>
              <a:rPr lang="en-US" dirty="0"/>
              <a:t>Arm &amp; Hammer already made kitty litter, but the company's research and development produced a completely new product, Clump and Seal, for its present customers. This is an example of product development, a new product for present markets</a:t>
            </a:r>
            <a:r>
              <a:rPr lang="en-US" dirty="0">
                <a:latin typeface="Arial" pitchFamily="34" charset="0"/>
                <a:cs typeface="Arial" pitchFamily="34" charset="0"/>
              </a:rPr>
              <a:t>.</a:t>
            </a:r>
          </a:p>
          <a:p>
            <a:pPr eaLnBrk="1" hangingPunct="1">
              <a:lnSpc>
                <a:spcPct val="90000"/>
              </a:lnSpc>
              <a:buFontTx/>
              <a:buChar char="•"/>
            </a:pPr>
            <a:r>
              <a:rPr lang="en-US" dirty="0">
                <a:latin typeface="Arial" pitchFamily="34" charset="0"/>
                <a:cs typeface="Arial" pitchFamily="34" charset="0"/>
              </a:rPr>
              <a:t>The primary purpose of this</a:t>
            </a:r>
            <a:r>
              <a:rPr lang="en-US" baseline="0" dirty="0">
                <a:latin typeface="Arial" pitchFamily="34" charset="0"/>
                <a:cs typeface="Arial" pitchFamily="34" charset="0"/>
              </a:rPr>
              <a:t> </a:t>
            </a:r>
            <a:r>
              <a:rPr lang="en-US" dirty="0">
                <a:latin typeface="Arial" pitchFamily="34" charset="0"/>
                <a:cs typeface="Arial" pitchFamily="34" charset="0"/>
              </a:rPr>
              <a:t>type of promotion is to</a:t>
            </a:r>
            <a:r>
              <a:rPr lang="en-US" baseline="0" dirty="0">
                <a:latin typeface="Arial" pitchFamily="34" charset="0"/>
                <a:cs typeface="Arial" pitchFamily="34" charset="0"/>
              </a:rPr>
              <a:t> </a:t>
            </a:r>
            <a:r>
              <a:rPr lang="en-US" dirty="0">
                <a:latin typeface="Arial" pitchFamily="34" charset="0"/>
                <a:cs typeface="Arial" pitchFamily="34" charset="0"/>
              </a:rPr>
              <a:t>increase market penetration,</a:t>
            </a:r>
            <a:r>
              <a:rPr lang="en-US" baseline="0" dirty="0">
                <a:latin typeface="Arial" pitchFamily="34" charset="0"/>
                <a:cs typeface="Arial" pitchFamily="34" charset="0"/>
              </a:rPr>
              <a:t> </a:t>
            </a:r>
            <a:r>
              <a:rPr lang="en-US" dirty="0">
                <a:latin typeface="Arial" pitchFamily="34" charset="0"/>
                <a:cs typeface="Arial" pitchFamily="34" charset="0"/>
              </a:rPr>
              <a:t>which means increasing sales</a:t>
            </a:r>
            <a:r>
              <a:rPr lang="en-US" baseline="0" dirty="0">
                <a:latin typeface="Arial" pitchFamily="34" charset="0"/>
                <a:cs typeface="Arial" pitchFamily="34" charset="0"/>
              </a:rPr>
              <a:t> </a:t>
            </a:r>
            <a:r>
              <a:rPr lang="en-US" dirty="0">
                <a:latin typeface="Arial" pitchFamily="34" charset="0"/>
                <a:cs typeface="Arial" pitchFamily="34" charset="0"/>
              </a:rPr>
              <a:t>of a firm’s present products in</a:t>
            </a:r>
            <a:r>
              <a:rPr lang="en-US" baseline="0" dirty="0">
                <a:latin typeface="Arial" pitchFamily="34" charset="0"/>
                <a:cs typeface="Arial" pitchFamily="34" charset="0"/>
              </a:rPr>
              <a:t> </a:t>
            </a:r>
            <a:r>
              <a:rPr lang="en-US" dirty="0">
                <a:latin typeface="Arial" pitchFamily="34" charset="0"/>
                <a:cs typeface="Arial" pitchFamily="34" charset="0"/>
              </a:rPr>
              <a:t>its present markets.</a:t>
            </a:r>
          </a:p>
        </p:txBody>
      </p:sp>
    </p:spTree>
    <p:extLst>
      <p:ext uri="{BB962C8B-B14F-4D97-AF65-F5344CB8AC3E}">
        <p14:creationId xmlns:p14="http://schemas.microsoft.com/office/powerpoint/2010/main" val="422044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2"/>
          <p:cNvSpPr>
            <a:spLocks noGrp="1" noRot="1" noChangeAspect="1" noChangeArrowheads="1" noTextEdit="1"/>
          </p:cNvSpPr>
          <p:nvPr>
            <p:ph type="sldImg"/>
          </p:nvPr>
        </p:nvSpPr>
        <p:spPr>
          <a:xfrm>
            <a:off x="522288" y="549275"/>
            <a:ext cx="3216275" cy="2413000"/>
          </a:xfrm>
          <a:ln/>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a:t>Summary Overview</a:t>
            </a:r>
          </a:p>
          <a:p>
            <a:pPr eaLnBrk="1" hangingPunct="1"/>
            <a:r>
              <a:rPr lang="en-US" dirty="0">
                <a:solidFill>
                  <a:srgbClr val="000000"/>
                </a:solidFill>
              </a:rPr>
              <a:t>In the ever-increasing interdependency of the global economy, marketing managers should consider international opportunities.</a:t>
            </a:r>
          </a:p>
          <a:p>
            <a:pPr eaLnBrk="1" hangingPunct="1"/>
            <a:endParaRPr lang="en-US" dirty="0">
              <a:solidFill>
                <a:srgbClr val="000000"/>
              </a:solidFill>
            </a:endParaRPr>
          </a:p>
          <a:p>
            <a:pPr eaLnBrk="1" hangingPunct="1"/>
            <a:r>
              <a:rPr lang="en-US" b="1" dirty="0">
                <a:solidFill>
                  <a:srgbClr val="000000"/>
                </a:solidFill>
              </a:rPr>
              <a:t>Key Issues</a:t>
            </a:r>
          </a:p>
          <a:p>
            <a:pPr eaLnBrk="1" hangingPunct="1"/>
            <a:r>
              <a:rPr lang="en-US" b="1" dirty="0">
                <a:sym typeface="Wingdings" pitchFamily="2" charset="2"/>
              </a:rPr>
              <a:t></a:t>
            </a:r>
            <a:r>
              <a:rPr lang="en-US" u="sng" dirty="0">
                <a:solidFill>
                  <a:srgbClr val="000000"/>
                </a:solidFill>
              </a:rPr>
              <a:t>The world is getting smaller</a:t>
            </a:r>
            <a:r>
              <a:rPr lang="en-US" dirty="0">
                <a:solidFill>
                  <a:srgbClr val="000000"/>
                </a:solidFill>
              </a:rPr>
              <a:t>:</a:t>
            </a:r>
          </a:p>
          <a:p>
            <a:pPr marL="628650" lvl="1" indent="-171450" eaLnBrk="1" hangingPunct="1">
              <a:buFont typeface="Arial" charset="0"/>
              <a:buChar char="•"/>
            </a:pPr>
            <a:r>
              <a:rPr lang="en-US" dirty="0">
                <a:solidFill>
                  <a:srgbClr val="000000"/>
                </a:solidFill>
              </a:rPr>
              <a:t>Traditional barriers to international trade are improving in favor of more trade.  </a:t>
            </a:r>
          </a:p>
          <a:p>
            <a:pPr marL="628650" lvl="1" indent="-171450" eaLnBrk="1" hangingPunct="1">
              <a:buFont typeface="Arial" charset="0"/>
              <a:buChar char="•"/>
            </a:pPr>
            <a:r>
              <a:rPr lang="en-US" dirty="0">
                <a:solidFill>
                  <a:srgbClr val="000000"/>
                </a:solidFill>
              </a:rPr>
              <a:t>Telecommunications infrastructure is rapidly improving and expanding.</a:t>
            </a:r>
          </a:p>
          <a:p>
            <a:pPr eaLnBrk="1" hangingPunct="1"/>
            <a:r>
              <a:rPr lang="en-US" b="1" dirty="0">
                <a:sym typeface="Wingdings" pitchFamily="2" charset="2"/>
              </a:rPr>
              <a:t></a:t>
            </a:r>
            <a:r>
              <a:rPr lang="en-US" u="sng" dirty="0">
                <a:solidFill>
                  <a:srgbClr val="000000"/>
                </a:solidFill>
              </a:rPr>
              <a:t>Competitive advantage</a:t>
            </a:r>
            <a:r>
              <a:rPr lang="en-US" dirty="0">
                <a:solidFill>
                  <a:srgbClr val="000000"/>
                </a:solidFill>
              </a:rPr>
              <a:t>: </a:t>
            </a:r>
          </a:p>
          <a:p>
            <a:pPr marL="628650" lvl="1" indent="-171450" eaLnBrk="1" hangingPunct="1">
              <a:buFont typeface="Arial" panose="020B0604020202020204" pitchFamily="34" charset="0"/>
              <a:buChar char="•"/>
            </a:pPr>
            <a:r>
              <a:rPr lang="en-US" dirty="0">
                <a:solidFill>
                  <a:srgbClr val="000000"/>
                </a:solidFill>
              </a:rPr>
              <a:t>Successful expansion into international markets can help drive down per-unit manufacturing costs. </a:t>
            </a:r>
          </a:p>
          <a:p>
            <a:pPr eaLnBrk="1" hangingPunct="1"/>
            <a:r>
              <a:rPr lang="en-US" b="1" dirty="0">
                <a:sym typeface="Wingdings" pitchFamily="2" charset="2"/>
              </a:rPr>
              <a:t></a:t>
            </a:r>
            <a:r>
              <a:rPr lang="en-US" u="sng" dirty="0">
                <a:solidFill>
                  <a:srgbClr val="000000"/>
                </a:solidFill>
              </a:rPr>
              <a:t>Getting an early start in a new international market</a:t>
            </a:r>
            <a:r>
              <a:rPr lang="en-US" dirty="0">
                <a:solidFill>
                  <a:srgbClr val="000000"/>
                </a:solidFill>
              </a:rPr>
              <a:t> may be the key to long-term success for many firms.</a:t>
            </a:r>
          </a:p>
          <a:p>
            <a:pPr eaLnBrk="1" hangingPunct="1"/>
            <a:r>
              <a:rPr lang="en-US" b="1" dirty="0">
                <a:sym typeface="Wingdings" pitchFamily="2" charset="2"/>
              </a:rPr>
              <a:t></a:t>
            </a:r>
            <a:r>
              <a:rPr lang="en-US" dirty="0">
                <a:solidFill>
                  <a:srgbClr val="000000"/>
                </a:solidFill>
              </a:rPr>
              <a:t>Marketers may also </a:t>
            </a:r>
            <a:r>
              <a:rPr lang="en-US" u="sng" dirty="0">
                <a:solidFill>
                  <a:srgbClr val="000000"/>
                </a:solidFill>
              </a:rPr>
              <a:t>find better trends</a:t>
            </a:r>
            <a:r>
              <a:rPr lang="en-US" dirty="0">
                <a:solidFill>
                  <a:srgbClr val="000000"/>
                </a:solidFill>
              </a:rPr>
              <a:t> in international markets, because there may be more favorable combinations of variables affecting how well a firm competes.</a:t>
            </a:r>
          </a:p>
          <a:p>
            <a:pPr eaLnBrk="1" hangingPunct="1"/>
            <a:r>
              <a:rPr lang="en-US" b="1" dirty="0">
                <a:sym typeface="Wingdings" pitchFamily="2" charset="2"/>
              </a:rPr>
              <a:t></a:t>
            </a:r>
            <a:r>
              <a:rPr lang="en-US" b="0" u="sng" dirty="0">
                <a:sym typeface="Wingdings" pitchFamily="2" charset="2"/>
              </a:rPr>
              <a:t>Weigh the r</a:t>
            </a:r>
            <a:r>
              <a:rPr lang="en-US" u="sng" dirty="0">
                <a:solidFill>
                  <a:srgbClr val="000000"/>
                </a:solidFill>
              </a:rPr>
              <a:t>isks of going abroad,</a:t>
            </a:r>
            <a:r>
              <a:rPr lang="en-US" dirty="0">
                <a:solidFill>
                  <a:srgbClr val="000000"/>
                </a:solidFill>
              </a:rPr>
              <a:t> which are often higher in foreign markets.</a:t>
            </a:r>
          </a:p>
          <a:p>
            <a:endParaRPr lang="en-US" dirty="0">
              <a:solidFill>
                <a:srgbClr val="000000"/>
              </a:solidFill>
            </a:endParaRPr>
          </a:p>
          <a:p>
            <a:pPr eaLnBrk="1" hangingPunct="1"/>
            <a:r>
              <a:rPr lang="en-US" b="1" i="1" dirty="0">
                <a:solidFill>
                  <a:srgbClr val="000000"/>
                </a:solidFill>
              </a:rPr>
              <a:t>Discussion Question: The percentage of cigarette smokers in the U.S. population has declined dramatically in the past several years. However, there is still industry growth in international markets. Why?</a:t>
            </a:r>
            <a:endParaRPr lang="en-US" b="1" i="1" dirty="0"/>
          </a:p>
        </p:txBody>
      </p:sp>
      <p:sp>
        <p:nvSpPr>
          <p:cNvPr id="80901" name="Text Box 25"/>
          <p:cNvSpPr txBox="1">
            <a:spLocks noChangeArrowheads="1"/>
          </p:cNvSpPr>
          <p:nvPr/>
        </p:nvSpPr>
        <p:spPr bwMode="auto">
          <a:xfrm>
            <a:off x="4389438" y="400050"/>
            <a:ext cx="2438400"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66788" eaLnBrk="0" hangingPunct="0">
              <a:defRPr sz="3600">
                <a:solidFill>
                  <a:schemeClr val="tx1"/>
                </a:solidFill>
                <a:latin typeface="Arial" charset="0"/>
                <a:cs typeface="Arial" charset="0"/>
              </a:defRPr>
            </a:lvl1pPr>
            <a:lvl2pPr marL="742950" indent="-285750" defTabSz="966788" eaLnBrk="0" hangingPunct="0">
              <a:defRPr sz="3600">
                <a:solidFill>
                  <a:schemeClr val="tx1"/>
                </a:solidFill>
                <a:latin typeface="Arial" charset="0"/>
                <a:cs typeface="Arial" charset="0"/>
              </a:defRPr>
            </a:lvl2pPr>
            <a:lvl3pPr marL="1143000" indent="-228600" defTabSz="966788" eaLnBrk="0" hangingPunct="0">
              <a:defRPr sz="3600">
                <a:solidFill>
                  <a:schemeClr val="tx1"/>
                </a:solidFill>
                <a:latin typeface="Arial" charset="0"/>
                <a:cs typeface="Arial" charset="0"/>
              </a:defRPr>
            </a:lvl3pPr>
            <a:lvl4pPr marL="1600200" indent="-228600" defTabSz="966788" eaLnBrk="0" hangingPunct="0">
              <a:defRPr sz="3600">
                <a:solidFill>
                  <a:schemeClr val="tx1"/>
                </a:solidFill>
                <a:latin typeface="Arial" charset="0"/>
                <a:cs typeface="Arial" charset="0"/>
              </a:defRPr>
            </a:lvl4pPr>
            <a:lvl5pPr marL="2057400" indent="-228600" defTabSz="966788" eaLnBrk="0" hangingPunct="0">
              <a:defRPr sz="3600">
                <a:solidFill>
                  <a:schemeClr val="tx1"/>
                </a:solidFill>
                <a:latin typeface="Arial" charset="0"/>
                <a:cs typeface="Arial" charset="0"/>
              </a:defRPr>
            </a:lvl5pPr>
            <a:lvl6pPr marL="2514600" indent="-228600" algn="ctr" defTabSz="966788" eaLnBrk="0" fontAlgn="base" hangingPunct="0">
              <a:spcBef>
                <a:spcPct val="0"/>
              </a:spcBef>
              <a:spcAft>
                <a:spcPct val="0"/>
              </a:spcAft>
              <a:defRPr sz="3600">
                <a:solidFill>
                  <a:schemeClr val="tx1"/>
                </a:solidFill>
                <a:latin typeface="Arial" charset="0"/>
                <a:cs typeface="Arial" charset="0"/>
              </a:defRPr>
            </a:lvl6pPr>
            <a:lvl7pPr marL="2971800" indent="-228600" algn="ctr" defTabSz="966788" eaLnBrk="0" fontAlgn="base" hangingPunct="0">
              <a:spcBef>
                <a:spcPct val="0"/>
              </a:spcBef>
              <a:spcAft>
                <a:spcPct val="0"/>
              </a:spcAft>
              <a:defRPr sz="3600">
                <a:solidFill>
                  <a:schemeClr val="tx1"/>
                </a:solidFill>
                <a:latin typeface="Arial" charset="0"/>
                <a:cs typeface="Arial" charset="0"/>
              </a:defRPr>
            </a:lvl7pPr>
            <a:lvl8pPr marL="3429000" indent="-228600" algn="ctr" defTabSz="966788" eaLnBrk="0" fontAlgn="base" hangingPunct="0">
              <a:spcBef>
                <a:spcPct val="0"/>
              </a:spcBef>
              <a:spcAft>
                <a:spcPct val="0"/>
              </a:spcAft>
              <a:defRPr sz="3600">
                <a:solidFill>
                  <a:schemeClr val="tx1"/>
                </a:solidFill>
                <a:latin typeface="Arial" charset="0"/>
                <a:cs typeface="Arial" charset="0"/>
              </a:defRPr>
            </a:lvl8pPr>
            <a:lvl9pPr marL="3886200" indent="-228600" algn="ctr" defTabSz="966788"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sym typeface="Wingdings" pitchFamily="2" charset="2"/>
              </a:rPr>
              <a:t></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1392702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2"/>
          <p:cNvSpPr>
            <a:spLocks noGrp="1" noRot="1" noChangeAspect="1" noChangeArrowheads="1" noTextEdit="1"/>
          </p:cNvSpPr>
          <p:nvPr>
            <p:ph type="sldImg"/>
          </p:nvPr>
        </p:nvSpPr>
        <p:spPr>
          <a:xfrm>
            <a:off x="522288" y="549275"/>
            <a:ext cx="3216275" cy="2413000"/>
          </a:xfrm>
          <a:ln/>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sz="1100" b="1" dirty="0"/>
              <a:t>Summary Overview</a:t>
            </a:r>
          </a:p>
          <a:p>
            <a:pPr eaLnBrk="1" hangingPunct="1">
              <a:lnSpc>
                <a:spcPct val="80000"/>
              </a:lnSpc>
            </a:pPr>
            <a:r>
              <a:rPr lang="en-US" sz="1100" dirty="0"/>
              <a:t>These are key terms you should be familiar with based upon the material in this presentation.</a:t>
            </a:r>
            <a:r>
              <a:rPr lang="en-US" sz="1100" u="sng" dirty="0"/>
              <a:t> </a:t>
            </a:r>
          </a:p>
          <a:p>
            <a:pPr eaLnBrk="1" hangingPunct="1">
              <a:lnSpc>
                <a:spcPct val="80000"/>
              </a:lnSpc>
            </a:pPr>
            <a:endParaRPr lang="en-US" sz="1100" u="sng" dirty="0"/>
          </a:p>
          <a:p>
            <a:pPr eaLnBrk="1" hangingPunct="1">
              <a:lnSpc>
                <a:spcPct val="80000"/>
              </a:lnSpc>
            </a:pPr>
            <a:r>
              <a:rPr lang="en-US" sz="1100" b="1" dirty="0"/>
              <a:t>Key Issues</a:t>
            </a:r>
            <a:r>
              <a:rPr lang="en-US" sz="1100" b="1" u="sng" dirty="0"/>
              <a:t> </a:t>
            </a:r>
          </a:p>
          <a:p>
            <a:pPr eaLnBrk="1" hangingPunct="1">
              <a:lnSpc>
                <a:spcPct val="80000"/>
              </a:lnSpc>
            </a:pPr>
            <a:r>
              <a:rPr lang="en-US" sz="1100" u="sng" dirty="0"/>
              <a:t>Marketing management process:</a:t>
            </a:r>
            <a:r>
              <a:rPr lang="en-US" sz="1100" dirty="0"/>
              <a:t> the process of (1) planning marketing activities, (2) directing the implementation of the plans, and (3) controlling these plans.</a:t>
            </a:r>
            <a:endParaRPr lang="en-US" sz="1100" u="sng" dirty="0"/>
          </a:p>
          <a:p>
            <a:pPr eaLnBrk="1" hangingPunct="1">
              <a:lnSpc>
                <a:spcPct val="80000"/>
              </a:lnSpc>
            </a:pPr>
            <a:r>
              <a:rPr lang="en-US" sz="1100" u="sng" dirty="0"/>
              <a:t>Strategic (management) planning:</a:t>
            </a:r>
            <a:r>
              <a:rPr lang="en-US" sz="1100" dirty="0"/>
              <a:t> the managerial process of developing and maintaining a match between an organization’s resources and its market opportunities.</a:t>
            </a:r>
            <a:r>
              <a:rPr lang="en-US" sz="1100" u="sng" dirty="0"/>
              <a:t> </a:t>
            </a:r>
          </a:p>
          <a:p>
            <a:pPr eaLnBrk="1" hangingPunct="1">
              <a:lnSpc>
                <a:spcPct val="80000"/>
              </a:lnSpc>
            </a:pPr>
            <a:r>
              <a:rPr lang="en-US" sz="1100" u="sng" dirty="0"/>
              <a:t>Marketing strategy:</a:t>
            </a:r>
            <a:r>
              <a:rPr lang="en-US" sz="1100" dirty="0"/>
              <a:t> specifies a target market and a related marketing mix.</a:t>
            </a:r>
            <a:endParaRPr lang="en-US" sz="1100" u="sng" dirty="0"/>
          </a:p>
          <a:p>
            <a:pPr eaLnBrk="1" hangingPunct="1">
              <a:lnSpc>
                <a:spcPct val="80000"/>
              </a:lnSpc>
            </a:pPr>
            <a:r>
              <a:rPr lang="en-US" sz="1100" u="sng" dirty="0"/>
              <a:t>Target market:</a:t>
            </a:r>
            <a:r>
              <a:rPr lang="en-US" sz="1100" dirty="0"/>
              <a:t> a fairly homogeneous (similar) group of customers to whom a company wishes to appeal.</a:t>
            </a:r>
            <a:endParaRPr lang="en-US" sz="1100" u="sng" dirty="0"/>
          </a:p>
          <a:p>
            <a:pPr eaLnBrk="1" hangingPunct="1">
              <a:lnSpc>
                <a:spcPct val="80000"/>
              </a:lnSpc>
            </a:pPr>
            <a:r>
              <a:rPr lang="en-US" sz="1100" u="sng" dirty="0"/>
              <a:t>Marketing mix:</a:t>
            </a:r>
            <a:r>
              <a:rPr lang="en-US" sz="1100" dirty="0"/>
              <a:t> the controllable variables the company puts together to satisfy this target group.</a:t>
            </a:r>
            <a:endParaRPr lang="en-US" sz="1100" u="sng" dirty="0"/>
          </a:p>
          <a:p>
            <a:pPr eaLnBrk="1" hangingPunct="1">
              <a:lnSpc>
                <a:spcPct val="80000"/>
              </a:lnSpc>
            </a:pPr>
            <a:r>
              <a:rPr lang="en-US" sz="1100" u="sng" dirty="0"/>
              <a:t>Target marketing:</a:t>
            </a:r>
            <a:r>
              <a:rPr lang="en-US" sz="1100" dirty="0"/>
              <a:t> a marketing mix that is tailored to fit some specific target customers.</a:t>
            </a:r>
            <a:endParaRPr lang="en-US" sz="1100" u="sng" dirty="0"/>
          </a:p>
          <a:p>
            <a:pPr eaLnBrk="1" hangingPunct="1">
              <a:lnSpc>
                <a:spcPct val="80000"/>
              </a:lnSpc>
            </a:pPr>
            <a:r>
              <a:rPr lang="en-US" sz="1100" u="sng" dirty="0"/>
              <a:t>Mass marketing:</a:t>
            </a:r>
            <a:r>
              <a:rPr lang="en-US" sz="1100" dirty="0"/>
              <a:t> the typical production-oriented approach—vaguely aims at “everyone” with the same marketing mix.</a:t>
            </a:r>
            <a:endParaRPr lang="en-US" sz="1100" u="sng" dirty="0"/>
          </a:p>
          <a:p>
            <a:pPr eaLnBrk="1" hangingPunct="1">
              <a:lnSpc>
                <a:spcPct val="80000"/>
              </a:lnSpc>
            </a:pPr>
            <a:r>
              <a:rPr lang="en-US" sz="1100" u="sng" dirty="0"/>
              <a:t>Channel of distribution:</a:t>
            </a:r>
            <a:r>
              <a:rPr lang="en-US" sz="1100" dirty="0"/>
              <a:t> any series of firms (or individuals) that participate in the flow of products from producer to final user or consumer.</a:t>
            </a:r>
            <a:endParaRPr lang="en-US" sz="1100" u="sng" dirty="0"/>
          </a:p>
          <a:p>
            <a:pPr eaLnBrk="1" hangingPunct="1">
              <a:lnSpc>
                <a:spcPct val="80000"/>
              </a:lnSpc>
            </a:pPr>
            <a:r>
              <a:rPr lang="en-US" sz="1100" u="sng" dirty="0"/>
              <a:t>Personal selling:</a:t>
            </a:r>
            <a:r>
              <a:rPr lang="en-US" sz="1100" dirty="0"/>
              <a:t> direct spoken communication between sellers and potential customers. </a:t>
            </a:r>
          </a:p>
          <a:p>
            <a:pPr eaLnBrk="1" hangingPunct="1">
              <a:lnSpc>
                <a:spcPct val="80000"/>
              </a:lnSpc>
            </a:pPr>
            <a:r>
              <a:rPr lang="en-US" sz="1100" u="sng" dirty="0"/>
              <a:t>Customer service:</a:t>
            </a:r>
            <a:r>
              <a:rPr lang="en-US" sz="1100" dirty="0"/>
              <a:t> a personal communication between a seller and a customer who wants the seller to resolve a problem with a purchase. </a:t>
            </a:r>
            <a:endParaRPr lang="en-US" sz="1100" u="sng" dirty="0"/>
          </a:p>
          <a:p>
            <a:pPr eaLnBrk="1" hangingPunct="1">
              <a:lnSpc>
                <a:spcPct val="80000"/>
              </a:lnSpc>
            </a:pPr>
            <a:r>
              <a:rPr lang="en-US" sz="1100" u="sng" dirty="0"/>
              <a:t>Mass selling:</a:t>
            </a:r>
            <a:r>
              <a:rPr lang="en-US" sz="1100" dirty="0"/>
              <a:t> communicating with large numbers of customers at the same time.</a:t>
            </a:r>
            <a:endParaRPr lang="en-US" sz="1100" u="sng" dirty="0"/>
          </a:p>
          <a:p>
            <a:pPr eaLnBrk="1" hangingPunct="1">
              <a:lnSpc>
                <a:spcPct val="80000"/>
              </a:lnSpc>
            </a:pPr>
            <a:r>
              <a:rPr lang="en-US" sz="1100" u="sng" dirty="0"/>
              <a:t>Advertising:</a:t>
            </a:r>
            <a:r>
              <a:rPr lang="en-US" sz="1100" dirty="0"/>
              <a:t> any paid form of nonpersonal presentation of ideas, goods, or services by an identified sponsor.</a:t>
            </a:r>
            <a:endParaRPr lang="en-US" sz="1100" u="sng" dirty="0"/>
          </a:p>
          <a:p>
            <a:pPr eaLnBrk="1" hangingPunct="1">
              <a:lnSpc>
                <a:spcPct val="80000"/>
              </a:lnSpc>
            </a:pPr>
            <a:r>
              <a:rPr lang="en-US" sz="1100" u="sng" dirty="0"/>
              <a:t>Publicity:</a:t>
            </a:r>
            <a:r>
              <a:rPr lang="en-US" sz="1100" dirty="0"/>
              <a:t> any unpaid form of nonpersonal presentation of ideas, goods, or services.</a:t>
            </a:r>
            <a:endParaRPr lang="en-US" sz="1100" u="sng" dirty="0"/>
          </a:p>
          <a:p>
            <a:pPr eaLnBrk="1" hangingPunct="1">
              <a:lnSpc>
                <a:spcPct val="80000"/>
              </a:lnSpc>
            </a:pPr>
            <a:r>
              <a:rPr lang="en-US" sz="1100" u="sng" dirty="0"/>
              <a:t>Sales promotion:</a:t>
            </a:r>
            <a:r>
              <a:rPr lang="en-US" sz="1100" dirty="0"/>
              <a:t> promotion activities—other than advertising, publicity, and personal selling—that stimulate interest, trial, or purchase by final customers or others in the channel. </a:t>
            </a:r>
            <a:endParaRPr lang="en-US" sz="1100" u="sng" dirty="0"/>
          </a:p>
          <a:p>
            <a:pPr eaLnBrk="1" hangingPunct="1">
              <a:lnSpc>
                <a:spcPct val="80000"/>
              </a:lnSpc>
            </a:pPr>
            <a:r>
              <a:rPr lang="en-US" sz="1100" u="sng" dirty="0"/>
              <a:t>Marketing plan:</a:t>
            </a:r>
            <a:r>
              <a:rPr lang="en-US" sz="1100" dirty="0"/>
              <a:t> a written statement of a marketing strategy and the time-related details for carrying out the strategy.</a:t>
            </a:r>
            <a:endParaRPr lang="en-US" sz="1100" u="sng" dirty="0"/>
          </a:p>
          <a:p>
            <a:pPr eaLnBrk="1" hangingPunct="1">
              <a:lnSpc>
                <a:spcPct val="80000"/>
              </a:lnSpc>
            </a:pPr>
            <a:r>
              <a:rPr lang="en-US" sz="1100" u="sng" dirty="0"/>
              <a:t>Implementation:</a:t>
            </a:r>
            <a:r>
              <a:rPr lang="en-US" sz="1100" dirty="0"/>
              <a:t> putting marketing plans into operation.</a:t>
            </a:r>
            <a:endParaRPr lang="en-US" sz="1100" u="sng" dirty="0"/>
          </a:p>
          <a:p>
            <a:pPr eaLnBrk="1" hangingPunct="1">
              <a:lnSpc>
                <a:spcPct val="80000"/>
              </a:lnSpc>
            </a:pPr>
            <a:r>
              <a:rPr lang="en-US" sz="1100" u="sng" dirty="0"/>
              <a:t>Operational decisions:</a:t>
            </a:r>
            <a:r>
              <a:rPr lang="en-US" sz="1100" dirty="0"/>
              <a:t> short-run decisions to help implement strategies.</a:t>
            </a:r>
            <a:endParaRPr lang="en-US" sz="1100" u="sng" dirty="0"/>
          </a:p>
          <a:p>
            <a:pPr marL="0" marR="0" indent="0" algn="l" defTabSz="914400" rtl="0" eaLnBrk="1" fontAlgn="base" latinLnBrk="0" hangingPunct="1">
              <a:lnSpc>
                <a:spcPct val="80000"/>
              </a:lnSpc>
              <a:spcBef>
                <a:spcPct val="30000"/>
              </a:spcBef>
              <a:spcAft>
                <a:spcPct val="0"/>
              </a:spcAft>
              <a:buClrTx/>
              <a:buSzTx/>
              <a:buFontTx/>
              <a:buNone/>
              <a:tabLst/>
              <a:defRPr/>
            </a:pPr>
            <a:r>
              <a:rPr lang="en-US" sz="1100" u="sng" dirty="0"/>
              <a:t>Marketing analytics:</a:t>
            </a:r>
            <a:r>
              <a:rPr lang="en-US" sz="1100" dirty="0"/>
              <a:t> the</a:t>
            </a:r>
            <a:r>
              <a:rPr lang="en-US" sz="1100" baseline="0" dirty="0"/>
              <a:t> practice of measuring, managing, and analyzing marketing performance to measure its efficiency and effectiveness.</a:t>
            </a:r>
            <a:r>
              <a:rPr lang="en-US" sz="1100" dirty="0"/>
              <a:t>.</a:t>
            </a:r>
            <a:endParaRPr lang="en-US" sz="1100" u="sng" dirty="0"/>
          </a:p>
          <a:p>
            <a:pPr eaLnBrk="1" hangingPunct="1">
              <a:lnSpc>
                <a:spcPct val="80000"/>
              </a:lnSpc>
            </a:pPr>
            <a:r>
              <a:rPr lang="en-US" sz="1100" u="sng" dirty="0"/>
              <a:t>Marketing program:</a:t>
            </a:r>
            <a:r>
              <a:rPr lang="en-US" sz="1100" dirty="0"/>
              <a:t> blends all of the firm’s marketing plans into one “big” plan.</a:t>
            </a:r>
            <a:endParaRPr lang="en-US" sz="1100" u="sng"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a:p>
            <a:pPr eaLnBrk="1" hangingPunct="1">
              <a:lnSpc>
                <a:spcPct val="80000"/>
              </a:lnSpc>
            </a:pPr>
            <a:endParaRPr lang="en-US" sz="1100" dirty="0"/>
          </a:p>
        </p:txBody>
      </p:sp>
      <p:sp>
        <p:nvSpPr>
          <p:cNvPr id="84997" name="Text Box 3"/>
          <p:cNvSpPr txBox="1">
            <a:spLocks noChangeArrowheads="1"/>
          </p:cNvSpPr>
          <p:nvPr/>
        </p:nvSpPr>
        <p:spPr bwMode="auto">
          <a:xfrm>
            <a:off x="4389438" y="401638"/>
            <a:ext cx="2436812"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t>This slide refers to boldfaced terms appearing in Chapter 2.</a:t>
            </a:r>
          </a:p>
        </p:txBody>
      </p:sp>
    </p:spTree>
    <p:extLst>
      <p:ext uri="{BB962C8B-B14F-4D97-AF65-F5344CB8AC3E}">
        <p14:creationId xmlns:p14="http://schemas.microsoft.com/office/powerpoint/2010/main" val="20747959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noRot="1" noChangeAspect="1" noChangeArrowheads="1" noTextEdit="1"/>
          </p:cNvSpPr>
          <p:nvPr>
            <p:ph type="sldImg"/>
          </p:nvPr>
        </p:nvSpPr>
        <p:spPr>
          <a:xfrm>
            <a:off x="522288" y="549275"/>
            <a:ext cx="3216275" cy="2413000"/>
          </a:xfrm>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sz="1100" b="1" dirty="0"/>
              <a:t>Summary Overview</a:t>
            </a:r>
          </a:p>
          <a:p>
            <a:pPr eaLnBrk="1" hangingPunct="1">
              <a:lnSpc>
                <a:spcPct val="90000"/>
              </a:lnSpc>
            </a:pPr>
            <a:r>
              <a:rPr lang="en-US" sz="1100" dirty="0"/>
              <a:t>These are additional key terms you should be familiar with based upon the material in this presentation.</a:t>
            </a:r>
          </a:p>
          <a:p>
            <a:pPr eaLnBrk="1" hangingPunct="1">
              <a:lnSpc>
                <a:spcPct val="90000"/>
              </a:lnSpc>
            </a:pPr>
            <a:r>
              <a:rPr lang="en-US" sz="1100" u="sng" dirty="0"/>
              <a:t> </a:t>
            </a:r>
          </a:p>
          <a:p>
            <a:pPr eaLnBrk="1" hangingPunct="1">
              <a:lnSpc>
                <a:spcPct val="90000"/>
              </a:lnSpc>
            </a:pPr>
            <a:r>
              <a:rPr lang="en-US" sz="1100" b="1" dirty="0"/>
              <a:t>Key Issues</a:t>
            </a:r>
            <a:r>
              <a:rPr lang="en-US" sz="1100" u="sng" dirty="0"/>
              <a:t> </a:t>
            </a:r>
          </a:p>
          <a:p>
            <a:pPr marL="0" marR="0" indent="0" algn="l" defTabSz="914400" rtl="0" eaLnBrk="1" fontAlgn="base" latinLnBrk="0" hangingPunct="1">
              <a:lnSpc>
                <a:spcPct val="90000"/>
              </a:lnSpc>
              <a:spcBef>
                <a:spcPct val="30000"/>
              </a:spcBef>
              <a:spcAft>
                <a:spcPct val="0"/>
              </a:spcAft>
              <a:buClrTx/>
              <a:buSzTx/>
              <a:buFontTx/>
              <a:buNone/>
              <a:tabLst/>
              <a:defRPr/>
            </a:pPr>
            <a:r>
              <a:rPr lang="en-US" sz="1100" u="sng" dirty="0"/>
              <a:t>Customer lifetime value</a:t>
            </a:r>
            <a:r>
              <a:rPr lang="en-US" sz="1100" dirty="0"/>
              <a:t>: </a:t>
            </a:r>
            <a:r>
              <a:rPr lang="en-US" sz="1200" b="0" i="0" kern="1200" dirty="0">
                <a:solidFill>
                  <a:schemeClr val="tx1"/>
                </a:solidFill>
                <a:effectLst/>
                <a:latin typeface="Arial" charset="0"/>
                <a:ea typeface="+mn-ea"/>
                <a:cs typeface="Arial" charset="0"/>
              </a:rPr>
              <a:t>total stream of purchases that a customer could contribute to the company over the length of the relationship</a:t>
            </a:r>
            <a:r>
              <a:rPr lang="en-US" sz="1100" dirty="0"/>
              <a:t>.</a:t>
            </a:r>
          </a:p>
          <a:p>
            <a:pPr marL="0" marR="0" indent="0" algn="l" defTabSz="914400" rtl="0" eaLnBrk="1" fontAlgn="base" latinLnBrk="0" hangingPunct="1">
              <a:lnSpc>
                <a:spcPct val="90000"/>
              </a:lnSpc>
              <a:spcBef>
                <a:spcPct val="30000"/>
              </a:spcBef>
              <a:spcAft>
                <a:spcPct val="0"/>
              </a:spcAft>
              <a:buClrTx/>
              <a:buSzTx/>
              <a:buFontTx/>
              <a:buNone/>
              <a:tabLst/>
              <a:defRPr/>
            </a:pPr>
            <a:r>
              <a:rPr lang="en-US" sz="1100" u="sng" dirty="0"/>
              <a:t>Customer equity</a:t>
            </a:r>
            <a:r>
              <a:rPr lang="en-US" sz="1100" dirty="0"/>
              <a:t>: the expected earnings stream (profitability) of a firm’s current and prospective customers over some period of time.</a:t>
            </a:r>
          </a:p>
          <a:p>
            <a:pPr eaLnBrk="1" hangingPunct="1">
              <a:lnSpc>
                <a:spcPct val="90000"/>
              </a:lnSpc>
            </a:pPr>
            <a:r>
              <a:rPr lang="en-US" sz="1200" b="0" i="0" u="sng" kern="1200" dirty="0">
                <a:solidFill>
                  <a:schemeClr val="tx1"/>
                </a:solidFill>
                <a:effectLst/>
                <a:latin typeface="Arial" charset="0"/>
                <a:ea typeface="+mn-ea"/>
                <a:cs typeface="Arial" charset="0"/>
              </a:rPr>
              <a:t>Retention rate: </a:t>
            </a:r>
            <a:r>
              <a:rPr lang="en-US" sz="1200" b="0" i="0" u="none" kern="1200" dirty="0">
                <a:solidFill>
                  <a:schemeClr val="tx1"/>
                </a:solidFill>
                <a:effectLst/>
                <a:latin typeface="Arial" charset="0"/>
                <a:ea typeface="+mn-ea"/>
                <a:cs typeface="Arial" charset="0"/>
              </a:rPr>
              <a:t>t</a:t>
            </a:r>
            <a:r>
              <a:rPr lang="en-US" sz="1200" b="0" i="0" kern="1200" dirty="0">
                <a:solidFill>
                  <a:schemeClr val="tx1"/>
                </a:solidFill>
                <a:effectLst/>
                <a:latin typeface="Arial" charset="0"/>
                <a:ea typeface="+mn-ea"/>
                <a:cs typeface="Arial" charset="0"/>
              </a:rPr>
              <a:t>he percentage of customers retained as compared to the total number of customers.</a:t>
            </a:r>
            <a:endParaRPr lang="en-US" sz="1100" u="sng" dirty="0"/>
          </a:p>
          <a:p>
            <a:pPr eaLnBrk="1" hangingPunct="1">
              <a:lnSpc>
                <a:spcPct val="90000"/>
              </a:lnSpc>
            </a:pPr>
            <a:r>
              <a:rPr lang="en-US" sz="1100" u="sng" dirty="0"/>
              <a:t>Acquisition cost: </a:t>
            </a:r>
            <a:r>
              <a:rPr lang="en-US" sz="1200" b="0" i="0" kern="1200" dirty="0">
                <a:solidFill>
                  <a:schemeClr val="tx1"/>
                </a:solidFill>
                <a:effectLst/>
                <a:latin typeface="Arial" charset="0"/>
                <a:ea typeface="+mn-ea"/>
                <a:cs typeface="Arial" charset="0"/>
              </a:rPr>
              <a:t>the expense required to acquire a new customer.</a:t>
            </a:r>
            <a:endParaRPr lang="en-US" sz="1100" u="sng" dirty="0"/>
          </a:p>
          <a:p>
            <a:pPr eaLnBrk="1" hangingPunct="1">
              <a:lnSpc>
                <a:spcPct val="90000"/>
              </a:lnSpc>
            </a:pPr>
            <a:r>
              <a:rPr lang="en-US" sz="1100" u="sng" dirty="0"/>
              <a:t>Breakthrough opportunities:</a:t>
            </a:r>
            <a:r>
              <a:rPr lang="en-US" sz="1100" dirty="0"/>
              <a:t> opportunities that help innovators develop hard-to-copy marketing strategies that will be very profitable for a long time.</a:t>
            </a:r>
            <a:endParaRPr lang="en-US" sz="1100" u="sng" dirty="0"/>
          </a:p>
          <a:p>
            <a:pPr eaLnBrk="1" hangingPunct="1">
              <a:lnSpc>
                <a:spcPct val="90000"/>
              </a:lnSpc>
            </a:pPr>
            <a:r>
              <a:rPr lang="en-US" sz="1100" u="sng" dirty="0"/>
              <a:t>Competitive advantage:</a:t>
            </a:r>
            <a:r>
              <a:rPr lang="en-US" sz="1100" dirty="0"/>
              <a:t> when a firm has a marketing mix that the target market sees as better than a competitor’s mix. </a:t>
            </a:r>
            <a:endParaRPr lang="en-US" sz="1100" u="sng" dirty="0"/>
          </a:p>
          <a:p>
            <a:pPr marL="0" marR="0" indent="0" algn="l" defTabSz="914400" rtl="0" eaLnBrk="1" fontAlgn="base" latinLnBrk="0" hangingPunct="1">
              <a:lnSpc>
                <a:spcPct val="90000"/>
              </a:lnSpc>
              <a:spcBef>
                <a:spcPct val="30000"/>
              </a:spcBef>
              <a:spcAft>
                <a:spcPct val="0"/>
              </a:spcAft>
              <a:buClrTx/>
              <a:buSzTx/>
              <a:buFontTx/>
              <a:buNone/>
              <a:tabLst/>
              <a:defRPr/>
            </a:pPr>
            <a:r>
              <a:rPr lang="en-US" sz="1100" u="sng" dirty="0"/>
              <a:t>S.W.O.T. analysis:</a:t>
            </a:r>
            <a:r>
              <a:rPr lang="en-US" sz="1100" dirty="0"/>
              <a:t> an aid which includes and lists the firm’s strengths and weaknesses and its opportunities and threats. </a:t>
            </a:r>
            <a:endParaRPr lang="en-US" sz="1100" u="sng" dirty="0"/>
          </a:p>
          <a:p>
            <a:pPr eaLnBrk="1" hangingPunct="1">
              <a:lnSpc>
                <a:spcPct val="90000"/>
              </a:lnSpc>
            </a:pPr>
            <a:r>
              <a:rPr lang="en-US" sz="1100" u="sng" dirty="0"/>
              <a:t>Differentiation:</a:t>
            </a:r>
            <a:r>
              <a:rPr lang="en-US" sz="1100" dirty="0"/>
              <a:t> the marketing mix is distinct from and better than what is available from a competitor. </a:t>
            </a:r>
            <a:endParaRPr lang="en-US" sz="1100" u="sng" dirty="0"/>
          </a:p>
          <a:p>
            <a:pPr eaLnBrk="1" hangingPunct="1">
              <a:lnSpc>
                <a:spcPct val="90000"/>
              </a:lnSpc>
            </a:pPr>
            <a:r>
              <a:rPr lang="en-US" sz="1100" u="sng" dirty="0"/>
              <a:t>Market penetration:</a:t>
            </a:r>
            <a:r>
              <a:rPr lang="en-US" sz="1100" dirty="0"/>
              <a:t> trying to increase sales of a firm’s present products in its present markets—probably through a more aggressive marketing mix.</a:t>
            </a:r>
            <a:endParaRPr lang="en-US" sz="1100" u="sng" dirty="0"/>
          </a:p>
          <a:p>
            <a:pPr eaLnBrk="1" hangingPunct="1">
              <a:lnSpc>
                <a:spcPct val="90000"/>
              </a:lnSpc>
            </a:pPr>
            <a:r>
              <a:rPr lang="en-US" sz="1100" u="sng" dirty="0"/>
              <a:t>Market development:</a:t>
            </a:r>
            <a:r>
              <a:rPr lang="en-US" sz="1100" dirty="0"/>
              <a:t> trying to increase sales by selling present products in new markets. </a:t>
            </a:r>
            <a:endParaRPr lang="en-US" sz="1100" u="sng" dirty="0"/>
          </a:p>
          <a:p>
            <a:pPr eaLnBrk="1" hangingPunct="1">
              <a:lnSpc>
                <a:spcPct val="90000"/>
              </a:lnSpc>
            </a:pPr>
            <a:r>
              <a:rPr lang="en-US" sz="1100" u="sng" dirty="0"/>
              <a:t>Product development:</a:t>
            </a:r>
            <a:r>
              <a:rPr lang="en-US" sz="1100" dirty="0"/>
              <a:t> offering new or improved products for present markets.</a:t>
            </a:r>
            <a:endParaRPr lang="en-US" sz="1100" u="sng" dirty="0"/>
          </a:p>
          <a:p>
            <a:pPr eaLnBrk="1" hangingPunct="1">
              <a:lnSpc>
                <a:spcPct val="90000"/>
              </a:lnSpc>
            </a:pPr>
            <a:r>
              <a:rPr lang="en-US" sz="1100" u="sng" dirty="0"/>
              <a:t>Diversification:</a:t>
            </a:r>
            <a:r>
              <a:rPr lang="en-US" sz="1100" dirty="0"/>
              <a:t> moving into totally different lines of business—perhaps unfamiliar products, markets, or even levels in the production-marketing system.</a:t>
            </a:r>
          </a:p>
        </p:txBody>
      </p:sp>
      <p:sp>
        <p:nvSpPr>
          <p:cNvPr id="86021" name="Text Box 3"/>
          <p:cNvSpPr txBox="1">
            <a:spLocks noChangeArrowheads="1"/>
          </p:cNvSpPr>
          <p:nvPr/>
        </p:nvSpPr>
        <p:spPr bwMode="auto">
          <a:xfrm>
            <a:off x="4389438" y="401638"/>
            <a:ext cx="2436812"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t>This slide refers to boldfaced terms appearing in Chapter 2.</a:t>
            </a:r>
          </a:p>
        </p:txBody>
      </p:sp>
    </p:spTree>
    <p:extLst>
      <p:ext uri="{BB962C8B-B14F-4D97-AF65-F5344CB8AC3E}">
        <p14:creationId xmlns:p14="http://schemas.microsoft.com/office/powerpoint/2010/main" val="12601696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2/22/2018</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2/22/2018</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2/22/2018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2/22/2018</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2/22/2018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2/22/2018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2/22/2018</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2/22/2018</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8" Type="http://schemas.openxmlformats.org/officeDocument/2006/relationships/image" Target="../media/image8.emf"/><Relationship Id="rId13" Type="http://schemas.openxmlformats.org/officeDocument/2006/relationships/image" Target="../media/image13.emf"/><Relationship Id="rId3" Type="http://schemas.openxmlformats.org/officeDocument/2006/relationships/notesSlide" Target="../notesSlides/notesSlide7.xml"/><Relationship Id="rId7" Type="http://schemas.openxmlformats.org/officeDocument/2006/relationships/image" Target="../media/image7.emf"/><Relationship Id="rId12" Type="http://schemas.openxmlformats.org/officeDocument/2006/relationships/image" Target="../media/image12.emf"/><Relationship Id="rId2" Type="http://schemas.openxmlformats.org/officeDocument/2006/relationships/slideLayout" Target="../slideLayouts/slideLayout5.xml"/><Relationship Id="rId1" Type="http://schemas.openxmlformats.org/officeDocument/2006/relationships/tags" Target="../tags/tag7.xml"/><Relationship Id="rId6" Type="http://schemas.openxmlformats.org/officeDocument/2006/relationships/image" Target="../media/image6.emf"/><Relationship Id="rId11" Type="http://schemas.openxmlformats.org/officeDocument/2006/relationships/image" Target="../media/image11.emf"/><Relationship Id="rId5" Type="http://schemas.openxmlformats.org/officeDocument/2006/relationships/image" Target="../media/image5.emf"/><Relationship Id="rId10" Type="http://schemas.openxmlformats.org/officeDocument/2006/relationships/image" Target="../media/image10.emf"/><Relationship Id="rId4" Type="http://schemas.openxmlformats.org/officeDocument/2006/relationships/image" Target="../media/image4.emf"/><Relationship Id="rId9" Type="http://schemas.openxmlformats.org/officeDocument/2006/relationships/image" Target="../media/image9.jpeg"/><Relationship Id="rId14" Type="http://schemas.openxmlformats.org/officeDocument/2006/relationships/image" Target="../media/image14.emf"/></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8.xml"/><Relationship Id="rId7" Type="http://schemas.microsoft.com/office/2007/relationships/hdphoto" Target="../media/hdphoto2.wdp"/><Relationship Id="rId2" Type="http://schemas.openxmlformats.org/officeDocument/2006/relationships/slideLayout" Target="../slideLayouts/slideLayout5.xml"/><Relationship Id="rId1" Type="http://schemas.openxmlformats.org/officeDocument/2006/relationships/tags" Target="../tags/tag8.xml"/><Relationship Id="rId6" Type="http://schemas.openxmlformats.org/officeDocument/2006/relationships/image" Target="../media/image16.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18.png"/><Relationship Id="rId4" Type="http://schemas.openxmlformats.org/officeDocument/2006/relationships/image" Target="../media/image15.png"/><Relationship Id="rId9"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3" Type="http://schemas.openxmlformats.org/officeDocument/2006/relationships/hyperlink" Target="http://www.viddler.com/embed/1d6c9795/?f=1&amp;autoplay=0&amp;player=simple&amp;&amp;disablebranding=0"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2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23.xml"/><Relationship Id="rId7" Type="http://schemas.microsoft.com/office/2007/relationships/hdphoto" Target="../media/hdphoto6.wdp"/><Relationship Id="rId2" Type="http://schemas.openxmlformats.org/officeDocument/2006/relationships/slideLayout" Target="../slideLayouts/slideLayout5.xml"/><Relationship Id="rId1" Type="http://schemas.openxmlformats.org/officeDocument/2006/relationships/tags" Target="../tags/tag20.xml"/><Relationship Id="rId6" Type="http://schemas.openxmlformats.org/officeDocument/2006/relationships/image" Target="../media/image23.png"/><Relationship Id="rId11" Type="http://schemas.microsoft.com/office/2007/relationships/hdphoto" Target="../media/hdphoto8.wdp"/><Relationship Id="rId5" Type="http://schemas.microsoft.com/office/2007/relationships/hdphoto" Target="../media/hdphoto5.wdp"/><Relationship Id="rId10" Type="http://schemas.openxmlformats.org/officeDocument/2006/relationships/image" Target="../media/image25.png"/><Relationship Id="rId4" Type="http://schemas.openxmlformats.org/officeDocument/2006/relationships/image" Target="../media/image22.png"/><Relationship Id="rId9" Type="http://schemas.microsoft.com/office/2007/relationships/hdphoto" Target="../media/hdphoto7.wdp"/></Relationships>
</file>

<file path=ppt/slides/_rels/slide24.xml.rels><?xml version="1.0" encoding="UTF-8" standalone="yes"?>
<Relationships xmlns="http://schemas.openxmlformats.org/package/2006/relationships"><Relationship Id="rId3" Type="http://schemas.openxmlformats.org/officeDocument/2006/relationships/hyperlink" Target="http://www.viddler.com/embed/34946dfe/?f=1&amp;autoplay=0&amp;player=simple&amp;&amp;disablebranding=0"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2.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8.xml.rels><?xml version="1.0" encoding="UTF-8" standalone="yes"?>
<Relationships xmlns="http://schemas.openxmlformats.org/package/2006/relationships"><Relationship Id="rId3" Type="http://schemas.openxmlformats.org/officeDocument/2006/relationships/hyperlink" Target="http://www.viddler.com/embed/903b6121/?f=1&amp;autoplay=0&amp;player=simple&amp;&amp;disablebranding=0"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24.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25.xml"/><Relationship Id="rId4" Type="http://schemas.openxmlformats.org/officeDocument/2006/relationships/image" Target="../media/image28.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2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2</a:t>
            </a:r>
            <a:br>
              <a:rPr lang="en-US" dirty="0"/>
            </a:br>
            <a:endParaRPr lang="en-US" dirty="0"/>
          </a:p>
        </p:txBody>
      </p:sp>
      <p:sp>
        <p:nvSpPr>
          <p:cNvPr id="3" name="Subtitle 2"/>
          <p:cNvSpPr>
            <a:spLocks noGrp="1"/>
          </p:cNvSpPr>
          <p:nvPr>
            <p:ph type="subTitle" idx="1"/>
          </p:nvPr>
        </p:nvSpPr>
        <p:spPr/>
        <p:txBody>
          <a:bodyPr/>
          <a:lstStyle/>
          <a:p>
            <a:r>
              <a:rPr lang="en-US" dirty="0"/>
              <a:t>Marketing Strategy Planning</a:t>
            </a:r>
          </a:p>
          <a:p>
            <a:endParaRPr lang="en-US" dirty="0"/>
          </a:p>
        </p:txBody>
      </p:sp>
    </p:spTree>
    <p:custDataLst>
      <p:tags r:id="rId1"/>
    </p:custDataLst>
    <p:extLst>
      <p:ext uri="{BB962C8B-B14F-4D97-AF65-F5344CB8AC3E}">
        <p14:creationId xmlns:p14="http://schemas.microsoft.com/office/powerpoint/2010/main" val="1786119416"/>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p:txBody>
          <a:bodyPr>
            <a:normAutofit lnSpcReduction="10000"/>
          </a:bodyPr>
          <a:lstStyle/>
          <a:p>
            <a:pPr marL="514350" indent="-514350">
              <a:buFont typeface="+mj-lt"/>
              <a:buAutoNum type="arabicPeriod"/>
            </a:pPr>
            <a:r>
              <a:rPr lang="en-US" dirty="0"/>
              <a:t>understand what a marketing manager does.</a:t>
            </a:r>
          </a:p>
          <a:p>
            <a:pPr marL="514350" indent="-514350">
              <a:buFont typeface="+mj-lt"/>
              <a:buAutoNum type="arabicPeriod"/>
            </a:pPr>
            <a:r>
              <a:rPr lang="en-US" dirty="0"/>
              <a:t>know what marketing strategy planning is—and why it is the focus of this book.</a:t>
            </a:r>
          </a:p>
          <a:p>
            <a:pPr marL="514350" indent="-514350">
              <a:buFont typeface="+mj-lt"/>
              <a:buAutoNum type="arabicPeriod"/>
            </a:pPr>
            <a:r>
              <a:rPr lang="en-US" dirty="0"/>
              <a:t>understand target marketing.</a:t>
            </a:r>
          </a:p>
          <a:p>
            <a:pPr marL="514350" indent="-514350">
              <a:buFont typeface="+mj-lt"/>
              <a:buAutoNum type="arabicPeriod"/>
            </a:pPr>
            <a:r>
              <a:rPr lang="en-US" dirty="0"/>
              <a:t>be familiar with the Four Ps in a marketing mix.</a:t>
            </a:r>
          </a:p>
          <a:p>
            <a:pPr marL="514350" indent="-514350">
              <a:buFont typeface="+mj-lt"/>
              <a:buAutoNum type="arabicPeriod"/>
            </a:pPr>
            <a:r>
              <a:rPr lang="en-US" dirty="0"/>
              <a:t>know the difference between a marketing strategy, a marketing plan, and a marketing program.</a:t>
            </a:r>
          </a:p>
        </p:txBody>
      </p:sp>
    </p:spTree>
    <p:custDataLst>
      <p:tags r:id="rId1"/>
    </p:custDataLst>
    <p:extLst>
      <p:ext uri="{BB962C8B-B14F-4D97-AF65-F5344CB8AC3E}">
        <p14:creationId xmlns:p14="http://schemas.microsoft.com/office/powerpoint/2010/main" val="73058212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animEffect transition="in" filter="wipe(up)">
                                      <p:cBhvr>
                                        <p:cTn id="23" dur="500"/>
                                        <p:tgtEl>
                                          <p:spTgt spid="59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r>
              <a:rPr lang="en-US" dirty="0"/>
              <a:t>At the end of this presentation, you should be able to:</a:t>
            </a:r>
            <a:endParaRPr lang="en-IN" dirty="0"/>
          </a:p>
        </p:txBody>
      </p:sp>
      <p:sp>
        <p:nvSpPr>
          <p:cNvPr id="60419" name="Rectangle 3"/>
          <p:cNvSpPr>
            <a:spLocks noGrp="1" noChangeArrowheads="1"/>
          </p:cNvSpPr>
          <p:nvPr>
            <p:ph idx="1"/>
          </p:nvPr>
        </p:nvSpPr>
        <p:spPr>
          <a:xfrm>
            <a:off x="457200" y="1676400"/>
            <a:ext cx="8229600" cy="4778408"/>
          </a:xfrm>
        </p:spPr>
        <p:txBody>
          <a:bodyPr>
            <a:normAutofit fontScale="85000" lnSpcReduction="20000"/>
          </a:bodyPr>
          <a:lstStyle/>
          <a:p>
            <a:pPr marL="514350" indent="-514350">
              <a:lnSpc>
                <a:spcPct val="120000"/>
              </a:lnSpc>
              <a:buFont typeface="+mj-lt"/>
              <a:buAutoNum type="arabicPeriod" startAt="6"/>
            </a:pPr>
            <a:r>
              <a:rPr lang="en-US" dirty="0"/>
              <a:t>understand what customer lifetime value and customer equity are and why marketing strategy planners seek to increase them.</a:t>
            </a:r>
          </a:p>
          <a:p>
            <a:pPr marL="514350" indent="-514350">
              <a:lnSpc>
                <a:spcPct val="120000"/>
              </a:lnSpc>
              <a:buFont typeface="+mj-lt"/>
              <a:buAutoNum type="arabicPeriod" startAt="6"/>
            </a:pPr>
            <a:r>
              <a:rPr lang="en-US" dirty="0"/>
              <a:t>be familiar with the text’s framework for marketing strategy planning..</a:t>
            </a:r>
          </a:p>
          <a:p>
            <a:pPr marL="514350" indent="-514350">
              <a:lnSpc>
                <a:spcPct val="120000"/>
              </a:lnSpc>
              <a:buFont typeface="+mj-lt"/>
              <a:buAutoNum type="arabicPeriod" startAt="6"/>
            </a:pPr>
            <a:r>
              <a:rPr lang="en-US" dirty="0"/>
              <a:t>know four broad types of marketing opportunities that help in identifying new strategies.</a:t>
            </a:r>
          </a:p>
          <a:p>
            <a:pPr marL="514350" indent="-514350">
              <a:lnSpc>
                <a:spcPct val="120000"/>
              </a:lnSpc>
              <a:buFont typeface="+mj-lt"/>
              <a:buAutoNum type="arabicPeriod" startAt="6"/>
            </a:pPr>
            <a:r>
              <a:rPr lang="en-US" dirty="0"/>
              <a:t>understand why strategies for opportunities in international markets should be considered.</a:t>
            </a:r>
          </a:p>
          <a:p>
            <a:pPr marL="514350" indent="-514350">
              <a:lnSpc>
                <a:spcPct val="120000"/>
              </a:lnSpc>
              <a:buFont typeface="+mj-lt"/>
              <a:buAutoNum type="arabicPeriod" startAt="6"/>
            </a:pPr>
            <a:r>
              <a:rPr lang="en-US" dirty="0"/>
              <a:t>understand the important new terms.</a:t>
            </a:r>
          </a:p>
          <a:p>
            <a:endParaRPr lang="en-US" dirty="0"/>
          </a:p>
        </p:txBody>
      </p:sp>
    </p:spTree>
    <p:custDataLst>
      <p:tags r:id="rId1"/>
    </p:custDataLst>
    <p:extLst>
      <p:ext uri="{BB962C8B-B14F-4D97-AF65-F5344CB8AC3E}">
        <p14:creationId xmlns:p14="http://schemas.microsoft.com/office/powerpoint/2010/main" val="167382219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wipe(up)">
                                      <p:cBhvr>
                                        <p:cTn id="7" dur="500"/>
                                        <p:tgtEl>
                                          <p:spTgt spid="60419">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0419">
                                            <p:txEl>
                                              <p:pRg st="1" end="1"/>
                                            </p:txEl>
                                          </p:spTgt>
                                        </p:tgtEl>
                                        <p:attrNameLst>
                                          <p:attrName>style.visibility</p:attrName>
                                        </p:attrNameLst>
                                      </p:cBhvr>
                                      <p:to>
                                        <p:strVal val="visible"/>
                                      </p:to>
                                    </p:set>
                                    <p:animEffect transition="in" filter="wipe(up)">
                                      <p:cBhvr>
                                        <p:cTn id="11" dur="500"/>
                                        <p:tgtEl>
                                          <p:spTgt spid="60419">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0419">
                                            <p:txEl>
                                              <p:pRg st="2" end="2"/>
                                            </p:txEl>
                                          </p:spTgt>
                                        </p:tgtEl>
                                        <p:attrNameLst>
                                          <p:attrName>style.visibility</p:attrName>
                                        </p:attrNameLst>
                                      </p:cBhvr>
                                      <p:to>
                                        <p:strVal val="visible"/>
                                      </p:to>
                                    </p:set>
                                    <p:animEffect transition="in" filter="wipe(up)">
                                      <p:cBhvr>
                                        <p:cTn id="15" dur="500"/>
                                        <p:tgtEl>
                                          <p:spTgt spid="60419">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0419">
                                            <p:txEl>
                                              <p:pRg st="3" end="3"/>
                                            </p:txEl>
                                          </p:spTgt>
                                        </p:tgtEl>
                                        <p:attrNameLst>
                                          <p:attrName>style.visibility</p:attrName>
                                        </p:attrNameLst>
                                      </p:cBhvr>
                                      <p:to>
                                        <p:strVal val="visible"/>
                                      </p:to>
                                    </p:set>
                                    <p:animEffect transition="in" filter="wipe(up)">
                                      <p:cBhvr>
                                        <p:cTn id="19" dur="500"/>
                                        <p:tgtEl>
                                          <p:spTgt spid="60419">
                                            <p:txEl>
                                              <p:pRg st="3" end="3"/>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60419">
                                            <p:txEl>
                                              <p:pRg st="4" end="4"/>
                                            </p:txEl>
                                          </p:spTgt>
                                        </p:tgtEl>
                                        <p:attrNameLst>
                                          <p:attrName>style.visibility</p:attrName>
                                        </p:attrNameLst>
                                      </p:cBhvr>
                                      <p:to>
                                        <p:strVal val="visible"/>
                                      </p:to>
                                    </p:set>
                                    <p:animEffect transition="in" filter="wipe(up)">
                                      <p:cBhvr>
                                        <p:cTn id="23" dur="500"/>
                                        <p:tgtEl>
                                          <p:spTgt spid="604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Oval 1"/>
          <p:cNvSpPr/>
          <p:nvPr/>
        </p:nvSpPr>
        <p:spPr>
          <a:xfrm>
            <a:off x="5377206" y="995207"/>
            <a:ext cx="3733800" cy="3706043"/>
          </a:xfrm>
          <a:prstGeom prst="ellipse">
            <a:avLst/>
          </a:prstGeom>
          <a:solidFill>
            <a:srgbClr val="C64847"/>
          </a:solidFill>
          <a:ln>
            <a:solidFill>
              <a:srgbClr val="9132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Whole-company strategy management planning</a:t>
            </a:r>
          </a:p>
          <a:p>
            <a:pPr algn="ctr"/>
            <a:r>
              <a:rPr lang="en-US" sz="2000" dirty="0"/>
              <a:t>Match resources to marketing opportunities</a:t>
            </a:r>
          </a:p>
        </p:txBody>
      </p:sp>
      <p:sp>
        <p:nvSpPr>
          <p:cNvPr id="18434" name="Rectangle 2"/>
          <p:cNvSpPr>
            <a:spLocks noGrp="1" noChangeArrowheads="1"/>
          </p:cNvSpPr>
          <p:nvPr>
            <p:ph type="title"/>
          </p:nvPr>
        </p:nvSpPr>
        <p:spPr/>
        <p:txBody>
          <a:bodyPr>
            <a:normAutofit fontScale="90000"/>
          </a:bodyPr>
          <a:lstStyle/>
          <a:p>
            <a:r>
              <a:rPr lang="en-US" dirty="0"/>
              <a:t>The Marketing Management Process (Exhibit 2-1)</a:t>
            </a:r>
          </a:p>
        </p:txBody>
      </p:sp>
      <p:sp>
        <p:nvSpPr>
          <p:cNvPr id="9" name="AutoShape 40">
            <a:hlinkHover r:id="" action="ppaction://macro?name=changecolor"/>
          </p:cNvPr>
          <p:cNvSpPr>
            <a:spLocks noChangeArrowheads="1"/>
          </p:cNvSpPr>
          <p:nvPr/>
        </p:nvSpPr>
        <p:spPr bwMode="auto">
          <a:xfrm>
            <a:off x="1764410" y="3100133"/>
            <a:ext cx="4038601" cy="1813406"/>
          </a:xfrm>
          <a:prstGeom prst="roundRect">
            <a:avLst>
              <a:gd name="adj" fmla="val 11025"/>
            </a:avLst>
          </a:prstGeom>
          <a:solidFill>
            <a:srgbClr val="6BB76D"/>
          </a:solidFill>
          <a:ln>
            <a:solidFill>
              <a:srgbClr val="4D864E"/>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t"/>
          <a:lstStyle/>
          <a:p>
            <a:pPr algn="l"/>
            <a:r>
              <a:rPr lang="en-US" sz="1800" dirty="0">
                <a:cs typeface="Arial" pitchFamily="34" charset="0"/>
              </a:rPr>
              <a:t>Marketing planning</a:t>
            </a:r>
          </a:p>
          <a:p>
            <a:pPr marL="285750" indent="-285750" algn="l">
              <a:buFont typeface="Arial" charset="0"/>
              <a:buChar char="•"/>
            </a:pPr>
            <a:r>
              <a:rPr lang="en-US" sz="1800" dirty="0">
                <a:cs typeface="Arial" pitchFamily="34" charset="0"/>
              </a:rPr>
              <a:t>Set objectives</a:t>
            </a:r>
          </a:p>
          <a:p>
            <a:pPr marL="285750" indent="-285750" algn="l">
              <a:buFont typeface="Arial" charset="0"/>
              <a:buChar char="•"/>
            </a:pPr>
            <a:r>
              <a:rPr lang="en-US" sz="1800" dirty="0">
                <a:cs typeface="Arial" pitchFamily="34" charset="0"/>
              </a:rPr>
              <a:t>Evaluate opportunities</a:t>
            </a:r>
          </a:p>
          <a:p>
            <a:pPr marL="285750" indent="-285750" algn="l">
              <a:buFont typeface="Arial" charset="0"/>
              <a:buChar char="•"/>
            </a:pPr>
            <a:r>
              <a:rPr lang="en-US" sz="1800" dirty="0">
                <a:cs typeface="Arial" pitchFamily="34" charset="0"/>
              </a:rPr>
              <a:t>Create marketing strategies</a:t>
            </a:r>
          </a:p>
          <a:p>
            <a:pPr marL="285750" indent="-285750" algn="l">
              <a:buFont typeface="Arial" charset="0"/>
              <a:buChar char="•"/>
            </a:pPr>
            <a:r>
              <a:rPr lang="en-US" sz="1800" dirty="0">
                <a:cs typeface="Arial" pitchFamily="34" charset="0"/>
              </a:rPr>
              <a:t>Prepare marketing plans</a:t>
            </a:r>
          </a:p>
          <a:p>
            <a:pPr marL="285750" indent="-285750" algn="l">
              <a:buFont typeface="Arial" charset="0"/>
              <a:buChar char="•"/>
            </a:pPr>
            <a:r>
              <a:rPr lang="en-US" sz="1800" dirty="0">
                <a:cs typeface="Arial" pitchFamily="34" charset="0"/>
              </a:rPr>
              <a:t>Develop marketing program</a:t>
            </a:r>
          </a:p>
          <a:p>
            <a:pPr algn="l"/>
            <a:endParaRPr lang="en-US" sz="1800" dirty="0">
              <a:cs typeface="Arial" pitchFamily="34" charset="0"/>
            </a:endParaRPr>
          </a:p>
        </p:txBody>
      </p:sp>
      <p:sp>
        <p:nvSpPr>
          <p:cNvPr id="18" name="AutoShape 40">
            <a:hlinkHover r:id="" action="ppaction://macro?name=changecolor"/>
          </p:cNvPr>
          <p:cNvSpPr>
            <a:spLocks noChangeArrowheads="1"/>
          </p:cNvSpPr>
          <p:nvPr/>
        </p:nvSpPr>
        <p:spPr bwMode="auto">
          <a:xfrm>
            <a:off x="4800600" y="5006179"/>
            <a:ext cx="3250311" cy="1242221"/>
          </a:xfrm>
          <a:prstGeom prst="roundRect">
            <a:avLst>
              <a:gd name="adj" fmla="val 11025"/>
            </a:avLst>
          </a:prstGeom>
          <a:solidFill>
            <a:srgbClr val="6BB76D"/>
          </a:solidFill>
          <a:ln>
            <a:solidFill>
              <a:srgbClr val="4D864E"/>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t"/>
          <a:lstStyle/>
          <a:p>
            <a:endParaRPr lang="en-US" sz="1800" dirty="0">
              <a:cs typeface="Arial" pitchFamily="34" charset="0"/>
            </a:endParaRPr>
          </a:p>
          <a:p>
            <a:r>
              <a:rPr lang="en-US" sz="1800" dirty="0">
                <a:cs typeface="Arial" pitchFamily="34" charset="0"/>
              </a:rPr>
              <a:t>Implement marketing plan(s) and programs</a:t>
            </a:r>
          </a:p>
        </p:txBody>
      </p:sp>
      <p:sp>
        <p:nvSpPr>
          <p:cNvPr id="20" name="AutoShape 40">
            <a:hlinkHover r:id="" action="ppaction://macro?name=changecolor"/>
          </p:cNvPr>
          <p:cNvSpPr>
            <a:spLocks noChangeArrowheads="1"/>
          </p:cNvSpPr>
          <p:nvPr/>
        </p:nvSpPr>
        <p:spPr bwMode="auto">
          <a:xfrm>
            <a:off x="524339" y="5002884"/>
            <a:ext cx="3259372" cy="1245516"/>
          </a:xfrm>
          <a:prstGeom prst="roundRect">
            <a:avLst>
              <a:gd name="adj" fmla="val 11025"/>
            </a:avLst>
          </a:prstGeom>
          <a:solidFill>
            <a:srgbClr val="6BB76D"/>
          </a:solidFill>
          <a:ln>
            <a:solidFill>
              <a:srgbClr val="4D864E"/>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t"/>
          <a:lstStyle/>
          <a:p>
            <a:pPr algn="l"/>
            <a:r>
              <a:rPr lang="en-US" sz="1800" dirty="0">
                <a:cs typeface="Arial" pitchFamily="34" charset="0"/>
              </a:rPr>
              <a:t>Control marketing plan(s) and program</a:t>
            </a:r>
          </a:p>
          <a:p>
            <a:pPr marL="285750" indent="-285750" algn="l">
              <a:buFont typeface="Arial" charset="0"/>
              <a:buChar char="•"/>
            </a:pPr>
            <a:r>
              <a:rPr lang="en-US" sz="1800" dirty="0">
                <a:cs typeface="Arial" pitchFamily="34" charset="0"/>
              </a:rPr>
              <a:t>Measure results</a:t>
            </a:r>
          </a:p>
          <a:p>
            <a:pPr marL="285750" indent="-285750" algn="l">
              <a:buFont typeface="Arial" charset="0"/>
              <a:buChar char="•"/>
            </a:pPr>
            <a:r>
              <a:rPr lang="en-US" sz="1800" dirty="0">
                <a:cs typeface="Arial" pitchFamily="34" charset="0"/>
              </a:rPr>
              <a:t>Evaluate progress</a:t>
            </a:r>
          </a:p>
          <a:p>
            <a:pPr algn="l"/>
            <a:endParaRPr lang="en-US" sz="1800" dirty="0">
              <a:cs typeface="Arial" pitchFamily="34" charset="0"/>
            </a:endParaRPr>
          </a:p>
        </p:txBody>
      </p:sp>
      <p:sp>
        <p:nvSpPr>
          <p:cNvPr id="3" name="Arc 2"/>
          <p:cNvSpPr/>
          <p:nvPr/>
        </p:nvSpPr>
        <p:spPr>
          <a:xfrm>
            <a:off x="4343401" y="3886200"/>
            <a:ext cx="2476499" cy="2362200"/>
          </a:xfrm>
          <a:prstGeom prst="arc">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21"/>
          <p:cNvSpPr/>
          <p:nvPr/>
        </p:nvSpPr>
        <p:spPr>
          <a:xfrm rot="16200000">
            <a:off x="777921" y="4045616"/>
            <a:ext cx="2183511" cy="2043367"/>
          </a:xfrm>
          <a:prstGeom prst="arc">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Arc 22"/>
          <p:cNvSpPr/>
          <p:nvPr/>
        </p:nvSpPr>
        <p:spPr>
          <a:xfrm rot="8638962">
            <a:off x="2796102" y="3466907"/>
            <a:ext cx="3557557" cy="2845712"/>
          </a:xfrm>
          <a:prstGeom prst="arc">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p:cNvSpPr txBox="1"/>
          <p:nvPr/>
        </p:nvSpPr>
        <p:spPr>
          <a:xfrm>
            <a:off x="120699" y="3100133"/>
            <a:ext cx="1624857" cy="1015663"/>
          </a:xfrm>
          <a:prstGeom prst="rect">
            <a:avLst/>
          </a:prstGeom>
          <a:noFill/>
        </p:spPr>
        <p:txBody>
          <a:bodyPr wrap="square" rtlCol="0">
            <a:spAutoFit/>
          </a:bodyPr>
          <a:lstStyle/>
          <a:p>
            <a:r>
              <a:rPr lang="en-US" sz="2000">
                <a:latin typeface="Century Gothic" charset="0"/>
                <a:ea typeface="Century Gothic" charset="0"/>
                <a:cs typeface="Century Gothic" charset="0"/>
              </a:rPr>
              <a:t>Adjust plans as needed</a:t>
            </a:r>
          </a:p>
        </p:txBody>
      </p:sp>
    </p:spTree>
    <p:custDataLst>
      <p:tags r:id="rId1"/>
    </p:custDataLst>
    <p:extLst>
      <p:ext uri="{BB962C8B-B14F-4D97-AF65-F5344CB8AC3E}">
        <p14:creationId xmlns:p14="http://schemas.microsoft.com/office/powerpoint/2010/main" val="2612181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right)">
                                      <p:cBhvr>
                                        <p:cTn id="21" dur="500"/>
                                        <p:tgtEl>
                                          <p:spTgt spid="23"/>
                                        </p:tgtEl>
                                      </p:cBhvr>
                                    </p:animEffect>
                                  </p:childTnLst>
                                </p:cTn>
                              </p:par>
                            </p:childTnLst>
                          </p:cTn>
                        </p:par>
                        <p:par>
                          <p:cTn id="22" fill="hold">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down)">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down)">
                                      <p:cBhvr>
                                        <p:cTn id="30" dur="500"/>
                                        <p:tgtEl>
                                          <p:spTgt spid="22"/>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down)">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up)">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8" grpId="0" animBg="1"/>
      <p:bldP spid="20" grpId="0" animBg="1"/>
      <p:bldP spid="3" grpId="0" animBg="1"/>
      <p:bldP spid="22" grpId="0" animBg="1"/>
      <p:bldP spid="23" grpId="0" animBg="1"/>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r>
              <a:rPr lang="en-US" dirty="0"/>
              <a:t>A Marketing Strategy</a:t>
            </a:r>
            <a:br>
              <a:rPr lang="en-US" dirty="0"/>
            </a:br>
            <a:r>
              <a:rPr lang="en-IN" dirty="0"/>
              <a:t>(Exhibit 2-2)</a:t>
            </a:r>
            <a:endParaRPr lang="en-US" dirty="0"/>
          </a:p>
        </p:txBody>
      </p:sp>
      <p:sp>
        <p:nvSpPr>
          <p:cNvPr id="19459" name="Line 9"/>
          <p:cNvSpPr>
            <a:spLocks noChangeShapeType="1"/>
          </p:cNvSpPr>
          <p:nvPr/>
        </p:nvSpPr>
        <p:spPr bwMode="auto">
          <a:xfrm>
            <a:off x="4578350" y="3965575"/>
            <a:ext cx="1588" cy="158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grpSp>
        <p:nvGrpSpPr>
          <p:cNvPr id="2" name="Group 11"/>
          <p:cNvGrpSpPr>
            <a:grpSpLocks/>
          </p:cNvGrpSpPr>
          <p:nvPr/>
        </p:nvGrpSpPr>
        <p:grpSpPr bwMode="auto">
          <a:xfrm>
            <a:off x="2438400" y="1905000"/>
            <a:ext cx="4419600" cy="4341813"/>
            <a:chOff x="2438400" y="1905000"/>
            <a:chExt cx="4419600" cy="4341813"/>
          </a:xfrm>
        </p:grpSpPr>
        <p:sp>
          <p:nvSpPr>
            <p:cNvPr id="19463" name="Oval 10"/>
            <p:cNvSpPr>
              <a:spLocks noChangeAspect="1" noChangeArrowheads="1"/>
            </p:cNvSpPr>
            <p:nvPr/>
          </p:nvSpPr>
          <p:spPr bwMode="auto">
            <a:xfrm>
              <a:off x="2438400" y="1905000"/>
              <a:ext cx="4419600" cy="4341813"/>
            </a:xfrm>
            <a:prstGeom prst="ellipse">
              <a:avLst/>
            </a:prstGeom>
            <a:solidFill>
              <a:srgbClr val="FF0000"/>
            </a:solidFill>
            <a:ln w="146050" algn="ctr">
              <a:noFill/>
              <a:round/>
              <a:headEnd/>
              <a:tailEnd/>
            </a:ln>
          </p:spPr>
          <p:txBody>
            <a:bodyPr wrap="none" anchor="ctr"/>
            <a:lstStyle/>
            <a:p>
              <a:endParaRPr lang="en-US" dirty="0">
                <a:latin typeface="+mn-lt"/>
              </a:endParaRPr>
            </a:p>
          </p:txBody>
        </p:sp>
        <p:sp>
          <p:nvSpPr>
            <p:cNvPr id="19464" name="Oval 15"/>
            <p:cNvSpPr>
              <a:spLocks noChangeAspect="1" noChangeArrowheads="1"/>
            </p:cNvSpPr>
            <p:nvPr/>
          </p:nvSpPr>
          <p:spPr bwMode="auto">
            <a:xfrm>
              <a:off x="3429000" y="2971800"/>
              <a:ext cx="2362200" cy="2362200"/>
            </a:xfrm>
            <a:prstGeom prst="ellipse">
              <a:avLst/>
            </a:prstGeom>
            <a:solidFill>
              <a:schemeClr val="bg1"/>
            </a:solidFill>
            <a:ln w="146050" algn="ctr">
              <a:solidFill>
                <a:srgbClr val="FF0000"/>
              </a:solidFill>
              <a:round/>
              <a:headEnd/>
              <a:tailEnd/>
            </a:ln>
          </p:spPr>
          <p:txBody>
            <a:bodyPr wrap="none" anchor="ctr"/>
            <a:lstStyle/>
            <a:p>
              <a:endParaRPr lang="en-US" dirty="0">
                <a:latin typeface="+mn-lt"/>
              </a:endParaRPr>
            </a:p>
          </p:txBody>
        </p:sp>
        <p:sp>
          <p:nvSpPr>
            <p:cNvPr id="19465" name="Freeform 10"/>
            <p:cNvSpPr>
              <a:spLocks noChangeAspect="1"/>
            </p:cNvSpPr>
            <p:nvPr/>
          </p:nvSpPr>
          <p:spPr bwMode="auto">
            <a:xfrm>
              <a:off x="3505200" y="3102166"/>
              <a:ext cx="2213928" cy="2112071"/>
            </a:xfrm>
            <a:custGeom>
              <a:avLst/>
              <a:gdLst>
                <a:gd name="T0" fmla="*/ 0 w 992"/>
                <a:gd name="T1" fmla="*/ 2147483647 h 994"/>
                <a:gd name="T2" fmla="*/ 2147483647 w 992"/>
                <a:gd name="T3" fmla="*/ 2147483647 h 994"/>
                <a:gd name="T4" fmla="*/ 2147483647 w 992"/>
                <a:gd name="T5" fmla="*/ 2147483647 h 994"/>
                <a:gd name="T6" fmla="*/ 2147483647 w 992"/>
                <a:gd name="T7" fmla="*/ 2147483647 h 994"/>
                <a:gd name="T8" fmla="*/ 2147483647 w 992"/>
                <a:gd name="T9" fmla="*/ 2147483647 h 994"/>
                <a:gd name="T10" fmla="*/ 2147483647 w 992"/>
                <a:gd name="T11" fmla="*/ 2147483647 h 994"/>
                <a:gd name="T12" fmla="*/ 2147483647 w 992"/>
                <a:gd name="T13" fmla="*/ 2147483647 h 994"/>
                <a:gd name="T14" fmla="*/ 2147483647 w 992"/>
                <a:gd name="T15" fmla="*/ 2147483647 h 994"/>
                <a:gd name="T16" fmla="*/ 2147483647 w 992"/>
                <a:gd name="T17" fmla="*/ 2147483647 h 994"/>
                <a:gd name="T18" fmla="*/ 2147483647 w 992"/>
                <a:gd name="T19" fmla="*/ 2147483647 h 994"/>
                <a:gd name="T20" fmla="*/ 2147483647 w 992"/>
                <a:gd name="T21" fmla="*/ 2147483647 h 994"/>
                <a:gd name="T22" fmla="*/ 2147483647 w 992"/>
                <a:gd name="T23" fmla="*/ 2147483647 h 994"/>
                <a:gd name="T24" fmla="*/ 2147483647 w 992"/>
                <a:gd name="T25" fmla="*/ 2147483647 h 994"/>
                <a:gd name="T26" fmla="*/ 2147483647 w 992"/>
                <a:gd name="T27" fmla="*/ 2147483647 h 994"/>
                <a:gd name="T28" fmla="*/ 2147483647 w 992"/>
                <a:gd name="T29" fmla="*/ 2147483647 h 994"/>
                <a:gd name="T30" fmla="*/ 2147483647 w 992"/>
                <a:gd name="T31" fmla="*/ 2147483647 h 994"/>
                <a:gd name="T32" fmla="*/ 2147483647 w 992"/>
                <a:gd name="T33" fmla="*/ 2147483647 h 994"/>
                <a:gd name="T34" fmla="*/ 2147483647 w 992"/>
                <a:gd name="T35" fmla="*/ 2147483647 h 994"/>
                <a:gd name="T36" fmla="*/ 2147483647 w 992"/>
                <a:gd name="T37" fmla="*/ 2147483647 h 994"/>
                <a:gd name="T38" fmla="*/ 2147483647 w 992"/>
                <a:gd name="T39" fmla="*/ 2147483647 h 994"/>
                <a:gd name="T40" fmla="*/ 2147483647 w 992"/>
                <a:gd name="T41" fmla="*/ 2147483647 h 994"/>
                <a:gd name="T42" fmla="*/ 2147483647 w 992"/>
                <a:gd name="T43" fmla="*/ 2147483647 h 994"/>
                <a:gd name="T44" fmla="*/ 2147483647 w 992"/>
                <a:gd name="T45" fmla="*/ 2147483647 h 994"/>
                <a:gd name="T46" fmla="*/ 2147483647 w 992"/>
                <a:gd name="T47" fmla="*/ 2147483647 h 994"/>
                <a:gd name="T48" fmla="*/ 2147483647 w 992"/>
                <a:gd name="T49" fmla="*/ 2147483647 h 994"/>
                <a:gd name="T50" fmla="*/ 2147483647 w 992"/>
                <a:gd name="T51" fmla="*/ 2147483647 h 994"/>
                <a:gd name="T52" fmla="*/ 2147483647 w 992"/>
                <a:gd name="T53" fmla="*/ 2147483647 h 994"/>
                <a:gd name="T54" fmla="*/ 2147483647 w 992"/>
                <a:gd name="T55" fmla="*/ 2147483647 h 994"/>
                <a:gd name="T56" fmla="*/ 2147483647 w 992"/>
                <a:gd name="T57" fmla="*/ 2147483647 h 994"/>
                <a:gd name="T58" fmla="*/ 2147483647 w 992"/>
                <a:gd name="T59" fmla="*/ 2147483647 h 994"/>
                <a:gd name="T60" fmla="*/ 2147483647 w 992"/>
                <a:gd name="T61" fmla="*/ 2147483647 h 994"/>
                <a:gd name="T62" fmla="*/ 2147483647 w 992"/>
                <a:gd name="T63" fmla="*/ 2147483647 h 994"/>
                <a:gd name="T64" fmla="*/ 2147483647 w 992"/>
                <a:gd name="T65" fmla="*/ 2147483647 h 994"/>
                <a:gd name="T66" fmla="*/ 2147483647 w 992"/>
                <a:gd name="T67" fmla="*/ 2147483647 h 994"/>
                <a:gd name="T68" fmla="*/ 2147483647 w 992"/>
                <a:gd name="T69" fmla="*/ 2147483647 h 994"/>
                <a:gd name="T70" fmla="*/ 2147483647 w 992"/>
                <a:gd name="T71" fmla="*/ 2147483647 h 994"/>
                <a:gd name="T72" fmla="*/ 2147483647 w 992"/>
                <a:gd name="T73" fmla="*/ 2147483647 h 994"/>
                <a:gd name="T74" fmla="*/ 2147483647 w 992"/>
                <a:gd name="T75" fmla="*/ 2147483647 h 994"/>
                <a:gd name="T76" fmla="*/ 2147483647 w 992"/>
                <a:gd name="T77" fmla="*/ 2147483647 h 994"/>
                <a:gd name="T78" fmla="*/ 2147483647 w 992"/>
                <a:gd name="T79" fmla="*/ 2147483647 h 994"/>
                <a:gd name="T80" fmla="*/ 2147483647 w 992"/>
                <a:gd name="T81" fmla="*/ 2147483647 h 994"/>
                <a:gd name="T82" fmla="*/ 2147483647 w 992"/>
                <a:gd name="T83" fmla="*/ 2147483647 h 994"/>
                <a:gd name="T84" fmla="*/ 2147483647 w 992"/>
                <a:gd name="T85" fmla="*/ 2147483647 h 994"/>
                <a:gd name="T86" fmla="*/ 0 w 992"/>
                <a:gd name="T87" fmla="*/ 2147483647 h 99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92"/>
                <a:gd name="T133" fmla="*/ 0 h 994"/>
                <a:gd name="T134" fmla="*/ 992 w 992"/>
                <a:gd name="T135" fmla="*/ 994 h 99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92" h="994">
                  <a:moveTo>
                    <a:pt x="0" y="496"/>
                  </a:moveTo>
                  <a:lnTo>
                    <a:pt x="0" y="496"/>
                  </a:lnTo>
                  <a:lnTo>
                    <a:pt x="0" y="472"/>
                  </a:lnTo>
                  <a:lnTo>
                    <a:pt x="2" y="447"/>
                  </a:lnTo>
                  <a:lnTo>
                    <a:pt x="5" y="421"/>
                  </a:lnTo>
                  <a:lnTo>
                    <a:pt x="9" y="397"/>
                  </a:lnTo>
                  <a:lnTo>
                    <a:pt x="14" y="373"/>
                  </a:lnTo>
                  <a:lnTo>
                    <a:pt x="22" y="349"/>
                  </a:lnTo>
                  <a:lnTo>
                    <a:pt x="29" y="327"/>
                  </a:lnTo>
                  <a:lnTo>
                    <a:pt x="38" y="303"/>
                  </a:lnTo>
                  <a:lnTo>
                    <a:pt x="47" y="281"/>
                  </a:lnTo>
                  <a:lnTo>
                    <a:pt x="59" y="261"/>
                  </a:lnTo>
                  <a:lnTo>
                    <a:pt x="71" y="239"/>
                  </a:lnTo>
                  <a:lnTo>
                    <a:pt x="84" y="219"/>
                  </a:lnTo>
                  <a:lnTo>
                    <a:pt x="97" y="200"/>
                  </a:lnTo>
                  <a:lnTo>
                    <a:pt x="112" y="182"/>
                  </a:lnTo>
                  <a:lnTo>
                    <a:pt x="128" y="163"/>
                  </a:lnTo>
                  <a:lnTo>
                    <a:pt x="145" y="145"/>
                  </a:lnTo>
                  <a:lnTo>
                    <a:pt x="161" y="129"/>
                  </a:lnTo>
                  <a:lnTo>
                    <a:pt x="180" y="114"/>
                  </a:lnTo>
                  <a:lnTo>
                    <a:pt x="198" y="99"/>
                  </a:lnTo>
                  <a:lnTo>
                    <a:pt x="218" y="84"/>
                  </a:lnTo>
                  <a:lnTo>
                    <a:pt x="239" y="72"/>
                  </a:lnTo>
                  <a:lnTo>
                    <a:pt x="259" y="61"/>
                  </a:lnTo>
                  <a:lnTo>
                    <a:pt x="281" y="49"/>
                  </a:lnTo>
                  <a:lnTo>
                    <a:pt x="303" y="40"/>
                  </a:lnTo>
                  <a:lnTo>
                    <a:pt x="325" y="31"/>
                  </a:lnTo>
                  <a:lnTo>
                    <a:pt x="347" y="22"/>
                  </a:lnTo>
                  <a:lnTo>
                    <a:pt x="371" y="16"/>
                  </a:lnTo>
                  <a:lnTo>
                    <a:pt x="395" y="11"/>
                  </a:lnTo>
                  <a:lnTo>
                    <a:pt x="421" y="5"/>
                  </a:lnTo>
                  <a:lnTo>
                    <a:pt x="445" y="4"/>
                  </a:lnTo>
                  <a:lnTo>
                    <a:pt x="470" y="2"/>
                  </a:lnTo>
                  <a:lnTo>
                    <a:pt x="496" y="0"/>
                  </a:lnTo>
                  <a:lnTo>
                    <a:pt x="522" y="2"/>
                  </a:lnTo>
                  <a:lnTo>
                    <a:pt x="546" y="4"/>
                  </a:lnTo>
                  <a:lnTo>
                    <a:pt x="571" y="5"/>
                  </a:lnTo>
                  <a:lnTo>
                    <a:pt x="595" y="11"/>
                  </a:lnTo>
                  <a:lnTo>
                    <a:pt x="619" y="16"/>
                  </a:lnTo>
                  <a:lnTo>
                    <a:pt x="643" y="22"/>
                  </a:lnTo>
                  <a:lnTo>
                    <a:pt x="667" y="31"/>
                  </a:lnTo>
                  <a:lnTo>
                    <a:pt x="689" y="40"/>
                  </a:lnTo>
                  <a:lnTo>
                    <a:pt x="711" y="49"/>
                  </a:lnTo>
                  <a:lnTo>
                    <a:pt x="733" y="61"/>
                  </a:lnTo>
                  <a:lnTo>
                    <a:pt x="753" y="72"/>
                  </a:lnTo>
                  <a:lnTo>
                    <a:pt x="774" y="84"/>
                  </a:lnTo>
                  <a:lnTo>
                    <a:pt x="792" y="99"/>
                  </a:lnTo>
                  <a:lnTo>
                    <a:pt x="812" y="114"/>
                  </a:lnTo>
                  <a:lnTo>
                    <a:pt x="829" y="129"/>
                  </a:lnTo>
                  <a:lnTo>
                    <a:pt x="847" y="145"/>
                  </a:lnTo>
                  <a:lnTo>
                    <a:pt x="864" y="163"/>
                  </a:lnTo>
                  <a:lnTo>
                    <a:pt x="878" y="182"/>
                  </a:lnTo>
                  <a:lnTo>
                    <a:pt x="893" y="200"/>
                  </a:lnTo>
                  <a:lnTo>
                    <a:pt x="908" y="219"/>
                  </a:lnTo>
                  <a:lnTo>
                    <a:pt x="921" y="239"/>
                  </a:lnTo>
                  <a:lnTo>
                    <a:pt x="932" y="261"/>
                  </a:lnTo>
                  <a:lnTo>
                    <a:pt x="943" y="281"/>
                  </a:lnTo>
                  <a:lnTo>
                    <a:pt x="954" y="303"/>
                  </a:lnTo>
                  <a:lnTo>
                    <a:pt x="963" y="327"/>
                  </a:lnTo>
                  <a:lnTo>
                    <a:pt x="970" y="349"/>
                  </a:lnTo>
                  <a:lnTo>
                    <a:pt x="976" y="373"/>
                  </a:lnTo>
                  <a:lnTo>
                    <a:pt x="981" y="397"/>
                  </a:lnTo>
                  <a:lnTo>
                    <a:pt x="987" y="421"/>
                  </a:lnTo>
                  <a:lnTo>
                    <a:pt x="990" y="447"/>
                  </a:lnTo>
                  <a:lnTo>
                    <a:pt x="992" y="472"/>
                  </a:lnTo>
                  <a:lnTo>
                    <a:pt x="992" y="496"/>
                  </a:lnTo>
                  <a:lnTo>
                    <a:pt x="992" y="522"/>
                  </a:lnTo>
                  <a:lnTo>
                    <a:pt x="990" y="548"/>
                  </a:lnTo>
                  <a:lnTo>
                    <a:pt x="987" y="573"/>
                  </a:lnTo>
                  <a:lnTo>
                    <a:pt x="981" y="597"/>
                  </a:lnTo>
                  <a:lnTo>
                    <a:pt x="976" y="621"/>
                  </a:lnTo>
                  <a:lnTo>
                    <a:pt x="970" y="645"/>
                  </a:lnTo>
                  <a:lnTo>
                    <a:pt x="963" y="667"/>
                  </a:lnTo>
                  <a:lnTo>
                    <a:pt x="954" y="691"/>
                  </a:lnTo>
                  <a:lnTo>
                    <a:pt x="943" y="713"/>
                  </a:lnTo>
                  <a:lnTo>
                    <a:pt x="932" y="733"/>
                  </a:lnTo>
                  <a:lnTo>
                    <a:pt x="921" y="755"/>
                  </a:lnTo>
                  <a:lnTo>
                    <a:pt x="908" y="776"/>
                  </a:lnTo>
                  <a:lnTo>
                    <a:pt x="893" y="794"/>
                  </a:lnTo>
                  <a:lnTo>
                    <a:pt x="878" y="812"/>
                  </a:lnTo>
                  <a:lnTo>
                    <a:pt x="864" y="831"/>
                  </a:lnTo>
                  <a:lnTo>
                    <a:pt x="847" y="849"/>
                  </a:lnTo>
                  <a:lnTo>
                    <a:pt x="829" y="864"/>
                  </a:lnTo>
                  <a:lnTo>
                    <a:pt x="812" y="880"/>
                  </a:lnTo>
                  <a:lnTo>
                    <a:pt x="792" y="895"/>
                  </a:lnTo>
                  <a:lnTo>
                    <a:pt x="774" y="910"/>
                  </a:lnTo>
                  <a:lnTo>
                    <a:pt x="753" y="923"/>
                  </a:lnTo>
                  <a:lnTo>
                    <a:pt x="733" y="934"/>
                  </a:lnTo>
                  <a:lnTo>
                    <a:pt x="711" y="945"/>
                  </a:lnTo>
                  <a:lnTo>
                    <a:pt x="689" y="954"/>
                  </a:lnTo>
                  <a:lnTo>
                    <a:pt x="667" y="963"/>
                  </a:lnTo>
                  <a:lnTo>
                    <a:pt x="643" y="972"/>
                  </a:lnTo>
                  <a:lnTo>
                    <a:pt x="619" y="978"/>
                  </a:lnTo>
                  <a:lnTo>
                    <a:pt x="595" y="983"/>
                  </a:lnTo>
                  <a:lnTo>
                    <a:pt x="571" y="989"/>
                  </a:lnTo>
                  <a:lnTo>
                    <a:pt x="546" y="991"/>
                  </a:lnTo>
                  <a:lnTo>
                    <a:pt x="522" y="992"/>
                  </a:lnTo>
                  <a:lnTo>
                    <a:pt x="496" y="994"/>
                  </a:lnTo>
                  <a:lnTo>
                    <a:pt x="470" y="992"/>
                  </a:lnTo>
                  <a:lnTo>
                    <a:pt x="445" y="991"/>
                  </a:lnTo>
                  <a:lnTo>
                    <a:pt x="421" y="989"/>
                  </a:lnTo>
                  <a:lnTo>
                    <a:pt x="395" y="983"/>
                  </a:lnTo>
                  <a:lnTo>
                    <a:pt x="371" y="978"/>
                  </a:lnTo>
                  <a:lnTo>
                    <a:pt x="347" y="972"/>
                  </a:lnTo>
                  <a:lnTo>
                    <a:pt x="325" y="963"/>
                  </a:lnTo>
                  <a:lnTo>
                    <a:pt x="303" y="954"/>
                  </a:lnTo>
                  <a:lnTo>
                    <a:pt x="281" y="945"/>
                  </a:lnTo>
                  <a:lnTo>
                    <a:pt x="259" y="934"/>
                  </a:lnTo>
                  <a:lnTo>
                    <a:pt x="239" y="923"/>
                  </a:lnTo>
                  <a:lnTo>
                    <a:pt x="218" y="910"/>
                  </a:lnTo>
                  <a:lnTo>
                    <a:pt x="198" y="895"/>
                  </a:lnTo>
                  <a:lnTo>
                    <a:pt x="180" y="880"/>
                  </a:lnTo>
                  <a:lnTo>
                    <a:pt x="161" y="864"/>
                  </a:lnTo>
                  <a:lnTo>
                    <a:pt x="145" y="849"/>
                  </a:lnTo>
                  <a:lnTo>
                    <a:pt x="128" y="831"/>
                  </a:lnTo>
                  <a:lnTo>
                    <a:pt x="112" y="812"/>
                  </a:lnTo>
                  <a:lnTo>
                    <a:pt x="97" y="794"/>
                  </a:lnTo>
                  <a:lnTo>
                    <a:pt x="84" y="776"/>
                  </a:lnTo>
                  <a:lnTo>
                    <a:pt x="71" y="755"/>
                  </a:lnTo>
                  <a:lnTo>
                    <a:pt x="59" y="733"/>
                  </a:lnTo>
                  <a:lnTo>
                    <a:pt x="47" y="713"/>
                  </a:lnTo>
                  <a:lnTo>
                    <a:pt x="38" y="691"/>
                  </a:lnTo>
                  <a:lnTo>
                    <a:pt x="29" y="667"/>
                  </a:lnTo>
                  <a:lnTo>
                    <a:pt x="22" y="645"/>
                  </a:lnTo>
                  <a:lnTo>
                    <a:pt x="14" y="621"/>
                  </a:lnTo>
                  <a:lnTo>
                    <a:pt x="9" y="597"/>
                  </a:lnTo>
                  <a:lnTo>
                    <a:pt x="5" y="573"/>
                  </a:lnTo>
                  <a:lnTo>
                    <a:pt x="2" y="548"/>
                  </a:lnTo>
                  <a:lnTo>
                    <a:pt x="0" y="522"/>
                  </a:lnTo>
                  <a:lnTo>
                    <a:pt x="0" y="496"/>
                  </a:lnTo>
                  <a:close/>
                </a:path>
              </a:pathLst>
            </a:custGeom>
            <a:solidFill>
              <a:srgbClr val="FFF05B"/>
            </a:solidFill>
            <a:ln w="146050">
              <a:solidFill>
                <a:srgbClr val="FFEB34"/>
              </a:solidFill>
              <a:round/>
              <a:headEnd/>
              <a:tailEnd/>
            </a:ln>
          </p:spPr>
          <p:txBody>
            <a:bodyPr/>
            <a:lstStyle/>
            <a:p>
              <a:endParaRPr lang="en-US" dirty="0">
                <a:latin typeface="+mn-lt"/>
              </a:endParaRPr>
            </a:p>
          </p:txBody>
        </p:sp>
        <p:sp>
          <p:nvSpPr>
            <p:cNvPr id="21" name="Rectangle 13"/>
            <p:cNvSpPr>
              <a:spLocks noChangeArrowheads="1"/>
            </p:cNvSpPr>
            <p:nvPr/>
          </p:nvSpPr>
          <p:spPr bwMode="auto">
            <a:xfrm>
              <a:off x="3961872" y="3657600"/>
              <a:ext cx="1371068" cy="861774"/>
            </a:xfrm>
            <a:prstGeom prst="rect">
              <a:avLst/>
            </a:prstGeom>
            <a:noFill/>
            <a:ln w="9525">
              <a:noFill/>
              <a:miter lim="800000"/>
              <a:headEnd/>
              <a:tailEnd/>
            </a:ln>
          </p:spPr>
          <p:txBody>
            <a:bodyPr wrap="none" lIns="0" tIns="0" rIns="0" bIns="0">
              <a:spAutoFit/>
            </a:bodyPr>
            <a:lstStyle/>
            <a:p>
              <a:pPr>
                <a:defRPr/>
              </a:pPr>
              <a:r>
                <a:rPr lang="en-US" sz="2800" dirty="0">
                  <a:solidFill>
                    <a:srgbClr val="FF0000"/>
                  </a:solidFill>
                  <a:effectLst>
                    <a:outerShdw blurRad="38100" dist="38100" dir="2700000" algn="tl">
                      <a:srgbClr val="C0C0C0"/>
                    </a:outerShdw>
                  </a:effectLst>
                  <a:latin typeface="+mn-lt"/>
                </a:rPr>
                <a:t>TARGET </a:t>
              </a:r>
            </a:p>
            <a:p>
              <a:pPr>
                <a:defRPr/>
              </a:pPr>
              <a:r>
                <a:rPr lang="en-US" sz="2800" dirty="0">
                  <a:solidFill>
                    <a:srgbClr val="FF0000"/>
                  </a:solidFill>
                  <a:effectLst>
                    <a:outerShdw blurRad="38100" dist="38100" dir="2700000" algn="tl">
                      <a:srgbClr val="C0C0C0"/>
                    </a:outerShdw>
                  </a:effectLst>
                  <a:latin typeface="+mn-lt"/>
                </a:rPr>
                <a:t>MARKET</a:t>
              </a:r>
            </a:p>
          </p:txBody>
        </p:sp>
        <p:sp>
          <p:nvSpPr>
            <p:cNvPr id="22" name="Rectangle 11"/>
            <p:cNvSpPr>
              <a:spLocks noChangeArrowheads="1"/>
            </p:cNvSpPr>
            <p:nvPr/>
          </p:nvSpPr>
          <p:spPr bwMode="auto">
            <a:xfrm>
              <a:off x="4290099" y="2057400"/>
              <a:ext cx="681276" cy="492443"/>
            </a:xfrm>
            <a:prstGeom prst="rect">
              <a:avLst/>
            </a:prstGeom>
            <a:noFill/>
            <a:ln w="9525">
              <a:noFill/>
              <a:miter lim="800000"/>
              <a:headEnd/>
              <a:tailEnd/>
            </a:ln>
          </p:spPr>
          <p:txBody>
            <a:bodyPr wrap="none" lIns="0" tIns="0" rIns="0" bIns="0">
              <a:spAutoFit/>
            </a:bodyPr>
            <a:lstStyle/>
            <a:p>
              <a:pPr>
                <a:defRPr/>
              </a:pPr>
              <a:r>
                <a:rPr lang="en-US" sz="3200" b="1" dirty="0">
                  <a:latin typeface="+mn-lt"/>
                </a:rPr>
                <a:t>The</a:t>
              </a:r>
              <a:endParaRPr lang="en-US" sz="3200" b="1" dirty="0">
                <a:effectLst>
                  <a:outerShdw blurRad="38100" dist="38100" dir="2700000" algn="tl">
                    <a:srgbClr val="C0C0C0"/>
                  </a:outerShdw>
                </a:effectLst>
                <a:latin typeface="+mn-lt"/>
              </a:endParaRPr>
            </a:p>
          </p:txBody>
        </p:sp>
        <p:sp>
          <p:nvSpPr>
            <p:cNvPr id="23" name="Rectangle 12"/>
            <p:cNvSpPr>
              <a:spLocks noChangeArrowheads="1"/>
            </p:cNvSpPr>
            <p:nvPr/>
          </p:nvSpPr>
          <p:spPr bwMode="auto">
            <a:xfrm>
              <a:off x="3236578" y="2514600"/>
              <a:ext cx="2859757" cy="492443"/>
            </a:xfrm>
            <a:prstGeom prst="rect">
              <a:avLst/>
            </a:prstGeom>
            <a:noFill/>
            <a:ln w="9525">
              <a:noFill/>
              <a:miter lim="800000"/>
              <a:headEnd/>
              <a:tailEnd/>
            </a:ln>
          </p:spPr>
          <p:txBody>
            <a:bodyPr wrap="none" lIns="0" tIns="0" rIns="0" bIns="0">
              <a:spAutoFit/>
            </a:bodyPr>
            <a:lstStyle/>
            <a:p>
              <a:pPr>
                <a:defRPr/>
              </a:pPr>
              <a:r>
                <a:rPr lang="en-US" sz="3200" b="1" dirty="0">
                  <a:latin typeface="+mn-lt"/>
                </a:rPr>
                <a:t>marketing</a:t>
              </a:r>
              <a:r>
                <a:rPr lang="en-US" sz="3200" dirty="0">
                  <a:latin typeface="+mn-lt"/>
                </a:rPr>
                <a:t> </a:t>
              </a:r>
              <a:r>
                <a:rPr lang="en-US" sz="3200" b="1" dirty="0">
                  <a:latin typeface="+mn-lt"/>
                </a:rPr>
                <a:t>mix</a:t>
              </a:r>
              <a:endParaRPr lang="en-US" sz="3200" b="1" dirty="0">
                <a:effectLst>
                  <a:outerShdw blurRad="38100" dist="38100" dir="2700000" algn="tl">
                    <a:srgbClr val="C0C0C0"/>
                  </a:outerShdw>
                </a:effectLst>
                <a:latin typeface="+mn-lt"/>
              </a:endParaRPr>
            </a:p>
          </p:txBody>
        </p:sp>
      </p:grpSp>
    </p:spTree>
    <p:custDataLst>
      <p:tags r:id="rId1"/>
    </p:custDataLst>
    <p:extLst>
      <p:ext uri="{BB962C8B-B14F-4D97-AF65-F5344CB8AC3E}">
        <p14:creationId xmlns:p14="http://schemas.microsoft.com/office/powerpoint/2010/main" val="136547145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dirty="0"/>
              <a:t>Checking Your Knowledge</a:t>
            </a:r>
          </a:p>
        </p:txBody>
      </p:sp>
      <p:sp>
        <p:nvSpPr>
          <p:cNvPr id="59395" name="Rectangle 3"/>
          <p:cNvSpPr>
            <a:spLocks noGrp="1" noChangeArrowheads="1"/>
          </p:cNvSpPr>
          <p:nvPr>
            <p:ph idx="1"/>
          </p:nvPr>
        </p:nvSpPr>
        <p:spPr>
          <a:xfrm>
            <a:off x="457200" y="1676400"/>
            <a:ext cx="8229600" cy="4724400"/>
          </a:xfrm>
        </p:spPr>
        <p:txBody>
          <a:bodyPr>
            <a:normAutofit fontScale="55000" lnSpcReduction="20000"/>
          </a:bodyPr>
          <a:lstStyle/>
          <a:p>
            <a:pPr marL="65087" indent="0">
              <a:buNone/>
            </a:pPr>
            <a:r>
              <a:rPr lang="en-US" sz="4000" dirty="0"/>
              <a:t>An entrepreneurial teenager decides to start a new dog- walking business aimed at dog owners who have to leave  their pets at home alone during regular working hours. The  teenager develops a thorough description of the people in  her target market and their needs. She then comes up with a general outline of the services she will offer, some price ranges, the geographic area she will serve, and some low- cost promotion ideas. What has she developed so far?</a:t>
            </a:r>
          </a:p>
          <a:p>
            <a:endParaRPr lang="en-US" dirty="0"/>
          </a:p>
          <a:p>
            <a:pPr marL="65087" indent="0">
              <a:buNone/>
              <a:tabLst>
                <a:tab pos="573088" algn="l"/>
              </a:tabLst>
            </a:pPr>
            <a:r>
              <a:rPr lang="en-US" sz="3500" dirty="0"/>
              <a:t>A.	A marketing program</a:t>
            </a:r>
          </a:p>
          <a:p>
            <a:pPr marL="65087" indent="0">
              <a:buNone/>
              <a:tabLst>
                <a:tab pos="573088" algn="l"/>
              </a:tabLst>
            </a:pPr>
            <a:r>
              <a:rPr lang="en-US" sz="3500" dirty="0"/>
              <a:t>B.	A marketing plan</a:t>
            </a:r>
          </a:p>
          <a:p>
            <a:pPr marL="65087" indent="0">
              <a:buNone/>
              <a:tabLst>
                <a:tab pos="573088" algn="l"/>
              </a:tabLst>
            </a:pPr>
            <a:r>
              <a:rPr lang="en-US" sz="3500" dirty="0"/>
              <a:t>C.	A SWOT analysis 		</a:t>
            </a:r>
          </a:p>
          <a:p>
            <a:pPr marL="65087" indent="0">
              <a:buNone/>
              <a:tabLst>
                <a:tab pos="573088" algn="l"/>
              </a:tabLst>
            </a:pPr>
            <a:r>
              <a:rPr lang="en-US" sz="3500" dirty="0"/>
              <a:t>D.	A marketing strategy</a:t>
            </a:r>
          </a:p>
          <a:p>
            <a:pPr marL="65087" indent="0">
              <a:buNone/>
              <a:tabLst>
                <a:tab pos="573088" algn="l"/>
              </a:tabLst>
            </a:pPr>
            <a:r>
              <a:rPr lang="en-US" sz="3500" dirty="0"/>
              <a:t>E.	Differentiation and segmentation</a:t>
            </a:r>
          </a:p>
        </p:txBody>
      </p:sp>
    </p:spTree>
    <p:custDataLst>
      <p:tags r:id="rId1"/>
    </p:custDataLst>
    <p:extLst>
      <p:ext uri="{BB962C8B-B14F-4D97-AF65-F5344CB8AC3E}">
        <p14:creationId xmlns:p14="http://schemas.microsoft.com/office/powerpoint/2010/main" val="938836481"/>
      </p:ext>
    </p:extLst>
  </p:cSld>
  <p:clrMapOvr>
    <a:masterClrMapping/>
  </p:clrMapOvr>
  <p:transition>
    <p:pull dir="ru"/>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Autofit/>
          </a:bodyPr>
          <a:lstStyle/>
          <a:p>
            <a:r>
              <a:rPr lang="en-US" sz="3200" dirty="0"/>
              <a:t>Production-Oriented and Marketing-Oriented Managers Have Different</a:t>
            </a:r>
            <a:br>
              <a:rPr lang="en-US" sz="3200" dirty="0"/>
            </a:br>
            <a:r>
              <a:rPr lang="en-US" sz="3200" dirty="0"/>
              <a:t>Views of the Market </a:t>
            </a:r>
            <a:r>
              <a:rPr lang="en-IN" sz="3200" dirty="0"/>
              <a:t>(Exhibit 2-3)</a:t>
            </a:r>
            <a:endParaRPr lang="en-US" sz="3200" dirty="0"/>
          </a:p>
        </p:txBody>
      </p:sp>
      <p:grpSp>
        <p:nvGrpSpPr>
          <p:cNvPr id="5" name="Group 4">
            <a:extLst>
              <a:ext uri="{FF2B5EF4-FFF2-40B4-BE49-F238E27FC236}">
                <a16:creationId xmlns:a16="http://schemas.microsoft.com/office/drawing/2014/main" id="{BC770E67-0583-7A4B-88F1-12E942BAA162}"/>
              </a:ext>
            </a:extLst>
          </p:cNvPr>
          <p:cNvGrpSpPr/>
          <p:nvPr/>
        </p:nvGrpSpPr>
        <p:grpSpPr>
          <a:xfrm>
            <a:off x="4578350" y="1785322"/>
            <a:ext cx="3803650" cy="4572964"/>
            <a:chOff x="4578350" y="1785322"/>
            <a:chExt cx="3803650" cy="4572964"/>
          </a:xfrm>
        </p:grpSpPr>
        <p:sp>
          <p:nvSpPr>
            <p:cNvPr id="20483" name="Line 9"/>
            <p:cNvSpPr>
              <a:spLocks noChangeShapeType="1"/>
            </p:cNvSpPr>
            <p:nvPr/>
          </p:nvSpPr>
          <p:spPr bwMode="auto">
            <a:xfrm>
              <a:off x="4578350" y="4330700"/>
              <a:ext cx="1588" cy="158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grpSp>
          <p:nvGrpSpPr>
            <p:cNvPr id="3" name="Group 42"/>
            <p:cNvGrpSpPr>
              <a:grpSpLocks/>
            </p:cNvGrpSpPr>
            <p:nvPr/>
          </p:nvGrpSpPr>
          <p:grpSpPr bwMode="auto">
            <a:xfrm>
              <a:off x="4630243" y="1785322"/>
              <a:ext cx="3751757" cy="4572964"/>
              <a:chOff x="2884" y="879"/>
              <a:chExt cx="2828" cy="3364"/>
            </a:xfrm>
          </p:grpSpPr>
          <p:sp>
            <p:nvSpPr>
              <p:cNvPr id="20489" name="Freeform 8"/>
              <p:cNvSpPr>
                <a:spLocks/>
              </p:cNvSpPr>
              <p:nvPr/>
            </p:nvSpPr>
            <p:spPr bwMode="auto">
              <a:xfrm>
                <a:off x="3293" y="2316"/>
                <a:ext cx="205" cy="138"/>
              </a:xfrm>
              <a:custGeom>
                <a:avLst/>
                <a:gdLst>
                  <a:gd name="T0" fmla="*/ 160337 w 205"/>
                  <a:gd name="T1" fmla="*/ 219075 h 138"/>
                  <a:gd name="T2" fmla="*/ 160337 w 205"/>
                  <a:gd name="T3" fmla="*/ 219075 h 138"/>
                  <a:gd name="T4" fmla="*/ 130175 w 205"/>
                  <a:gd name="T5" fmla="*/ 219075 h 138"/>
                  <a:gd name="T6" fmla="*/ 101600 w 205"/>
                  <a:gd name="T7" fmla="*/ 212725 h 138"/>
                  <a:gd name="T8" fmla="*/ 71437 w 205"/>
                  <a:gd name="T9" fmla="*/ 201612 h 138"/>
                  <a:gd name="T10" fmla="*/ 47625 w 205"/>
                  <a:gd name="T11" fmla="*/ 188912 h 138"/>
                  <a:gd name="T12" fmla="*/ 30162 w 205"/>
                  <a:gd name="T13" fmla="*/ 177800 h 138"/>
                  <a:gd name="T14" fmla="*/ 12700 w 205"/>
                  <a:gd name="T15" fmla="*/ 160337 h 138"/>
                  <a:gd name="T16" fmla="*/ 6350 w 205"/>
                  <a:gd name="T17" fmla="*/ 141287 h 138"/>
                  <a:gd name="T18" fmla="*/ 0 w 205"/>
                  <a:gd name="T19" fmla="*/ 119062 h 138"/>
                  <a:gd name="T20" fmla="*/ 0 w 205"/>
                  <a:gd name="T21" fmla="*/ 119062 h 138"/>
                  <a:gd name="T22" fmla="*/ 6350 w 205"/>
                  <a:gd name="T23" fmla="*/ 100012 h 138"/>
                  <a:gd name="T24" fmla="*/ 12700 w 205"/>
                  <a:gd name="T25" fmla="*/ 76200 h 138"/>
                  <a:gd name="T26" fmla="*/ 30162 w 205"/>
                  <a:gd name="T27" fmla="*/ 53975 h 138"/>
                  <a:gd name="T28" fmla="*/ 47625 w 205"/>
                  <a:gd name="T29" fmla="*/ 34925 h 138"/>
                  <a:gd name="T30" fmla="*/ 71437 w 205"/>
                  <a:gd name="T31" fmla="*/ 23812 h 138"/>
                  <a:gd name="T32" fmla="*/ 101600 w 205"/>
                  <a:gd name="T33" fmla="*/ 12700 h 138"/>
                  <a:gd name="T34" fmla="*/ 130175 w 205"/>
                  <a:gd name="T35" fmla="*/ 6350 h 138"/>
                  <a:gd name="T36" fmla="*/ 160337 w 205"/>
                  <a:gd name="T37" fmla="*/ 0 h 138"/>
                  <a:gd name="T38" fmla="*/ 160337 w 205"/>
                  <a:gd name="T39" fmla="*/ 0 h 138"/>
                  <a:gd name="T40" fmla="*/ 188912 w 205"/>
                  <a:gd name="T41" fmla="*/ 6350 h 138"/>
                  <a:gd name="T42" fmla="*/ 219075 w 205"/>
                  <a:gd name="T43" fmla="*/ 12700 h 138"/>
                  <a:gd name="T44" fmla="*/ 249237 w 205"/>
                  <a:gd name="T45" fmla="*/ 23812 h 138"/>
                  <a:gd name="T46" fmla="*/ 273050 w 205"/>
                  <a:gd name="T47" fmla="*/ 34925 h 138"/>
                  <a:gd name="T48" fmla="*/ 295275 w 205"/>
                  <a:gd name="T49" fmla="*/ 53975 h 138"/>
                  <a:gd name="T50" fmla="*/ 307975 w 205"/>
                  <a:gd name="T51" fmla="*/ 76200 h 138"/>
                  <a:gd name="T52" fmla="*/ 319087 w 205"/>
                  <a:gd name="T53" fmla="*/ 100012 h 138"/>
                  <a:gd name="T54" fmla="*/ 325437 w 205"/>
                  <a:gd name="T55" fmla="*/ 119062 h 138"/>
                  <a:gd name="T56" fmla="*/ 325437 w 205"/>
                  <a:gd name="T57" fmla="*/ 119062 h 138"/>
                  <a:gd name="T58" fmla="*/ 319087 w 205"/>
                  <a:gd name="T59" fmla="*/ 141287 h 138"/>
                  <a:gd name="T60" fmla="*/ 307975 w 205"/>
                  <a:gd name="T61" fmla="*/ 160337 h 138"/>
                  <a:gd name="T62" fmla="*/ 295275 w 205"/>
                  <a:gd name="T63" fmla="*/ 177800 h 138"/>
                  <a:gd name="T64" fmla="*/ 273050 w 205"/>
                  <a:gd name="T65" fmla="*/ 188912 h 138"/>
                  <a:gd name="T66" fmla="*/ 249237 w 205"/>
                  <a:gd name="T67" fmla="*/ 201612 h 138"/>
                  <a:gd name="T68" fmla="*/ 219075 w 205"/>
                  <a:gd name="T69" fmla="*/ 212725 h 138"/>
                  <a:gd name="T70" fmla="*/ 188912 w 205"/>
                  <a:gd name="T71" fmla="*/ 219075 h 138"/>
                  <a:gd name="T72" fmla="*/ 160337 w 205"/>
                  <a:gd name="T73" fmla="*/ 219075 h 138"/>
                  <a:gd name="T74" fmla="*/ 160337 w 205"/>
                  <a:gd name="T75" fmla="*/ 219075 h 1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5"/>
                  <a:gd name="T115" fmla="*/ 0 h 138"/>
                  <a:gd name="T116" fmla="*/ 205 w 205"/>
                  <a:gd name="T117" fmla="*/ 138 h 1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5" h="138">
                    <a:moveTo>
                      <a:pt x="101" y="138"/>
                    </a:moveTo>
                    <a:lnTo>
                      <a:pt x="101" y="138"/>
                    </a:lnTo>
                    <a:lnTo>
                      <a:pt x="82" y="138"/>
                    </a:lnTo>
                    <a:lnTo>
                      <a:pt x="64" y="134"/>
                    </a:lnTo>
                    <a:lnTo>
                      <a:pt x="45" y="127"/>
                    </a:lnTo>
                    <a:lnTo>
                      <a:pt x="30" y="119"/>
                    </a:lnTo>
                    <a:lnTo>
                      <a:pt x="19" y="112"/>
                    </a:lnTo>
                    <a:lnTo>
                      <a:pt x="8" y="101"/>
                    </a:lnTo>
                    <a:lnTo>
                      <a:pt x="4" y="89"/>
                    </a:lnTo>
                    <a:lnTo>
                      <a:pt x="0" y="75"/>
                    </a:lnTo>
                    <a:lnTo>
                      <a:pt x="4" y="63"/>
                    </a:lnTo>
                    <a:lnTo>
                      <a:pt x="8" y="48"/>
                    </a:lnTo>
                    <a:lnTo>
                      <a:pt x="19" y="34"/>
                    </a:lnTo>
                    <a:lnTo>
                      <a:pt x="30" y="22"/>
                    </a:lnTo>
                    <a:lnTo>
                      <a:pt x="45" y="15"/>
                    </a:lnTo>
                    <a:lnTo>
                      <a:pt x="64" y="8"/>
                    </a:lnTo>
                    <a:lnTo>
                      <a:pt x="82" y="4"/>
                    </a:lnTo>
                    <a:lnTo>
                      <a:pt x="101" y="0"/>
                    </a:lnTo>
                    <a:lnTo>
                      <a:pt x="119" y="4"/>
                    </a:lnTo>
                    <a:lnTo>
                      <a:pt x="138" y="8"/>
                    </a:lnTo>
                    <a:lnTo>
                      <a:pt x="157" y="15"/>
                    </a:lnTo>
                    <a:lnTo>
                      <a:pt x="172" y="22"/>
                    </a:lnTo>
                    <a:lnTo>
                      <a:pt x="186" y="34"/>
                    </a:lnTo>
                    <a:lnTo>
                      <a:pt x="194" y="48"/>
                    </a:lnTo>
                    <a:lnTo>
                      <a:pt x="201" y="63"/>
                    </a:lnTo>
                    <a:lnTo>
                      <a:pt x="205" y="75"/>
                    </a:lnTo>
                    <a:lnTo>
                      <a:pt x="201" y="89"/>
                    </a:lnTo>
                    <a:lnTo>
                      <a:pt x="194" y="101"/>
                    </a:lnTo>
                    <a:lnTo>
                      <a:pt x="186" y="112"/>
                    </a:lnTo>
                    <a:lnTo>
                      <a:pt x="172" y="119"/>
                    </a:lnTo>
                    <a:lnTo>
                      <a:pt x="157" y="127"/>
                    </a:lnTo>
                    <a:lnTo>
                      <a:pt x="138" y="134"/>
                    </a:lnTo>
                    <a:lnTo>
                      <a:pt x="119" y="138"/>
                    </a:lnTo>
                    <a:lnTo>
                      <a:pt x="101" y="138"/>
                    </a:lnTo>
                    <a:close/>
                  </a:path>
                </a:pathLst>
              </a:custGeom>
              <a:solidFill>
                <a:srgbClr val="FFFFFF"/>
              </a:solidFill>
              <a:ln w="23813">
                <a:solidFill>
                  <a:srgbClr val="000000"/>
                </a:solidFill>
                <a:round/>
                <a:headEnd/>
                <a:tailEnd/>
              </a:ln>
            </p:spPr>
            <p:txBody>
              <a:bodyPr/>
              <a:lstStyle/>
              <a:p>
                <a:endParaRPr lang="en-US" dirty="0">
                  <a:latin typeface="+mn-lt"/>
                </a:endParaRPr>
              </a:p>
            </p:txBody>
          </p:sp>
          <p:sp>
            <p:nvSpPr>
              <p:cNvPr id="20490" name="Freeform 6"/>
              <p:cNvSpPr>
                <a:spLocks/>
              </p:cNvSpPr>
              <p:nvPr/>
            </p:nvSpPr>
            <p:spPr bwMode="auto">
              <a:xfrm>
                <a:off x="2884" y="879"/>
                <a:ext cx="2669" cy="1247"/>
              </a:xfrm>
              <a:custGeom>
                <a:avLst/>
                <a:gdLst>
                  <a:gd name="T0" fmla="*/ 384175 w 2669"/>
                  <a:gd name="T1" fmla="*/ 1979612 h 1247"/>
                  <a:gd name="T2" fmla="*/ 306388 w 2669"/>
                  <a:gd name="T3" fmla="*/ 1968500 h 1247"/>
                  <a:gd name="T4" fmla="*/ 236538 w 2669"/>
                  <a:gd name="T5" fmla="*/ 1951037 h 1247"/>
                  <a:gd name="T6" fmla="*/ 171450 w 2669"/>
                  <a:gd name="T7" fmla="*/ 1914525 h 1247"/>
                  <a:gd name="T8" fmla="*/ 65088 w 2669"/>
                  <a:gd name="T9" fmla="*/ 1808162 h 1247"/>
                  <a:gd name="T10" fmla="*/ 28575 w 2669"/>
                  <a:gd name="T11" fmla="*/ 1743075 h 1247"/>
                  <a:gd name="T12" fmla="*/ 4763 w 2669"/>
                  <a:gd name="T13" fmla="*/ 1673225 h 1247"/>
                  <a:gd name="T14" fmla="*/ 0 w 2669"/>
                  <a:gd name="T15" fmla="*/ 1595437 h 1247"/>
                  <a:gd name="T16" fmla="*/ 0 w 2669"/>
                  <a:gd name="T17" fmla="*/ 384175 h 1247"/>
                  <a:gd name="T18" fmla="*/ 4763 w 2669"/>
                  <a:gd name="T19" fmla="*/ 307975 h 1247"/>
                  <a:gd name="T20" fmla="*/ 28575 w 2669"/>
                  <a:gd name="T21" fmla="*/ 236537 h 1247"/>
                  <a:gd name="T22" fmla="*/ 65088 w 2669"/>
                  <a:gd name="T23" fmla="*/ 171450 h 1247"/>
                  <a:gd name="T24" fmla="*/ 171450 w 2669"/>
                  <a:gd name="T25" fmla="*/ 65087 h 1247"/>
                  <a:gd name="T26" fmla="*/ 236538 w 2669"/>
                  <a:gd name="T27" fmla="*/ 30162 h 1247"/>
                  <a:gd name="T28" fmla="*/ 306388 w 2669"/>
                  <a:gd name="T29" fmla="*/ 6350 h 1247"/>
                  <a:gd name="T30" fmla="*/ 384175 w 2669"/>
                  <a:gd name="T31" fmla="*/ 0 h 1247"/>
                  <a:gd name="T32" fmla="*/ 3852862 w 2669"/>
                  <a:gd name="T33" fmla="*/ 0 h 1247"/>
                  <a:gd name="T34" fmla="*/ 3930650 w 2669"/>
                  <a:gd name="T35" fmla="*/ 6350 h 1247"/>
                  <a:gd name="T36" fmla="*/ 4000500 w 2669"/>
                  <a:gd name="T37" fmla="*/ 30162 h 1247"/>
                  <a:gd name="T38" fmla="*/ 4065588 w 2669"/>
                  <a:gd name="T39" fmla="*/ 65087 h 1247"/>
                  <a:gd name="T40" fmla="*/ 4171899 w 2669"/>
                  <a:gd name="T41" fmla="*/ 171450 h 1247"/>
                  <a:gd name="T42" fmla="*/ 4206876 w 2669"/>
                  <a:gd name="T43" fmla="*/ 236537 h 1247"/>
                  <a:gd name="T44" fmla="*/ 4230688 w 2669"/>
                  <a:gd name="T45" fmla="*/ 307975 h 1247"/>
                  <a:gd name="T46" fmla="*/ 4237036 w 2669"/>
                  <a:gd name="T47" fmla="*/ 384175 h 1247"/>
                  <a:gd name="T48" fmla="*/ 4237036 w 2669"/>
                  <a:gd name="T49" fmla="*/ 1595437 h 1247"/>
                  <a:gd name="T50" fmla="*/ 4230688 w 2669"/>
                  <a:gd name="T51" fmla="*/ 1673225 h 1247"/>
                  <a:gd name="T52" fmla="*/ 4206876 w 2669"/>
                  <a:gd name="T53" fmla="*/ 1743075 h 1247"/>
                  <a:gd name="T54" fmla="*/ 4171899 w 2669"/>
                  <a:gd name="T55" fmla="*/ 1808162 h 1247"/>
                  <a:gd name="T56" fmla="*/ 4065588 w 2669"/>
                  <a:gd name="T57" fmla="*/ 1914525 h 1247"/>
                  <a:gd name="T58" fmla="*/ 4000500 w 2669"/>
                  <a:gd name="T59" fmla="*/ 1951037 h 1247"/>
                  <a:gd name="T60" fmla="*/ 3930650 w 2669"/>
                  <a:gd name="T61" fmla="*/ 1968500 h 1247"/>
                  <a:gd name="T62" fmla="*/ 3852862 w 2669"/>
                  <a:gd name="T63" fmla="*/ 1979612 h 12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69"/>
                  <a:gd name="T97" fmla="*/ 0 h 1247"/>
                  <a:gd name="T98" fmla="*/ 2669 w 2669"/>
                  <a:gd name="T99" fmla="*/ 1247 h 12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69" h="1247">
                    <a:moveTo>
                      <a:pt x="242" y="1247"/>
                    </a:moveTo>
                    <a:lnTo>
                      <a:pt x="242" y="1247"/>
                    </a:lnTo>
                    <a:lnTo>
                      <a:pt x="216" y="1243"/>
                    </a:lnTo>
                    <a:lnTo>
                      <a:pt x="193" y="1240"/>
                    </a:lnTo>
                    <a:lnTo>
                      <a:pt x="171" y="1236"/>
                    </a:lnTo>
                    <a:lnTo>
                      <a:pt x="149" y="1229"/>
                    </a:lnTo>
                    <a:lnTo>
                      <a:pt x="126" y="1217"/>
                    </a:lnTo>
                    <a:lnTo>
                      <a:pt x="108" y="1206"/>
                    </a:lnTo>
                    <a:lnTo>
                      <a:pt x="70" y="1176"/>
                    </a:lnTo>
                    <a:lnTo>
                      <a:pt x="41" y="1139"/>
                    </a:lnTo>
                    <a:lnTo>
                      <a:pt x="30" y="1121"/>
                    </a:lnTo>
                    <a:lnTo>
                      <a:pt x="18" y="1098"/>
                    </a:lnTo>
                    <a:lnTo>
                      <a:pt x="11" y="1076"/>
                    </a:lnTo>
                    <a:lnTo>
                      <a:pt x="3" y="1054"/>
                    </a:lnTo>
                    <a:lnTo>
                      <a:pt x="0" y="1031"/>
                    </a:lnTo>
                    <a:lnTo>
                      <a:pt x="0" y="1005"/>
                    </a:lnTo>
                    <a:lnTo>
                      <a:pt x="0" y="242"/>
                    </a:lnTo>
                    <a:lnTo>
                      <a:pt x="0" y="216"/>
                    </a:lnTo>
                    <a:lnTo>
                      <a:pt x="3" y="194"/>
                    </a:lnTo>
                    <a:lnTo>
                      <a:pt x="11" y="171"/>
                    </a:lnTo>
                    <a:lnTo>
                      <a:pt x="18" y="149"/>
                    </a:lnTo>
                    <a:lnTo>
                      <a:pt x="30" y="126"/>
                    </a:lnTo>
                    <a:lnTo>
                      <a:pt x="41" y="108"/>
                    </a:lnTo>
                    <a:lnTo>
                      <a:pt x="70" y="71"/>
                    </a:lnTo>
                    <a:lnTo>
                      <a:pt x="108" y="41"/>
                    </a:lnTo>
                    <a:lnTo>
                      <a:pt x="126" y="30"/>
                    </a:lnTo>
                    <a:lnTo>
                      <a:pt x="149" y="19"/>
                    </a:lnTo>
                    <a:lnTo>
                      <a:pt x="171" y="11"/>
                    </a:lnTo>
                    <a:lnTo>
                      <a:pt x="193" y="4"/>
                    </a:lnTo>
                    <a:lnTo>
                      <a:pt x="216" y="0"/>
                    </a:lnTo>
                    <a:lnTo>
                      <a:pt x="242" y="0"/>
                    </a:lnTo>
                    <a:lnTo>
                      <a:pt x="2427" y="0"/>
                    </a:lnTo>
                    <a:lnTo>
                      <a:pt x="2453" y="0"/>
                    </a:lnTo>
                    <a:lnTo>
                      <a:pt x="2476" y="4"/>
                    </a:lnTo>
                    <a:lnTo>
                      <a:pt x="2502" y="11"/>
                    </a:lnTo>
                    <a:lnTo>
                      <a:pt x="2520" y="19"/>
                    </a:lnTo>
                    <a:lnTo>
                      <a:pt x="2543" y="30"/>
                    </a:lnTo>
                    <a:lnTo>
                      <a:pt x="2561" y="41"/>
                    </a:lnTo>
                    <a:lnTo>
                      <a:pt x="2598" y="71"/>
                    </a:lnTo>
                    <a:lnTo>
                      <a:pt x="2628" y="108"/>
                    </a:lnTo>
                    <a:lnTo>
                      <a:pt x="2639" y="126"/>
                    </a:lnTo>
                    <a:lnTo>
                      <a:pt x="2650" y="149"/>
                    </a:lnTo>
                    <a:lnTo>
                      <a:pt x="2658" y="171"/>
                    </a:lnTo>
                    <a:lnTo>
                      <a:pt x="2665" y="194"/>
                    </a:lnTo>
                    <a:lnTo>
                      <a:pt x="2669" y="216"/>
                    </a:lnTo>
                    <a:lnTo>
                      <a:pt x="2669" y="242"/>
                    </a:lnTo>
                    <a:lnTo>
                      <a:pt x="2669" y="1005"/>
                    </a:lnTo>
                    <a:lnTo>
                      <a:pt x="2669" y="1031"/>
                    </a:lnTo>
                    <a:lnTo>
                      <a:pt x="2665" y="1054"/>
                    </a:lnTo>
                    <a:lnTo>
                      <a:pt x="2658" y="1076"/>
                    </a:lnTo>
                    <a:lnTo>
                      <a:pt x="2650" y="1098"/>
                    </a:lnTo>
                    <a:lnTo>
                      <a:pt x="2639" y="1121"/>
                    </a:lnTo>
                    <a:lnTo>
                      <a:pt x="2628" y="1139"/>
                    </a:lnTo>
                    <a:lnTo>
                      <a:pt x="2598" y="1176"/>
                    </a:lnTo>
                    <a:lnTo>
                      <a:pt x="2561" y="1206"/>
                    </a:lnTo>
                    <a:lnTo>
                      <a:pt x="2543" y="1217"/>
                    </a:lnTo>
                    <a:lnTo>
                      <a:pt x="2520" y="1229"/>
                    </a:lnTo>
                    <a:lnTo>
                      <a:pt x="2502" y="1236"/>
                    </a:lnTo>
                    <a:lnTo>
                      <a:pt x="2476" y="1240"/>
                    </a:lnTo>
                    <a:lnTo>
                      <a:pt x="2453" y="1243"/>
                    </a:lnTo>
                    <a:lnTo>
                      <a:pt x="2427" y="1247"/>
                    </a:lnTo>
                    <a:lnTo>
                      <a:pt x="242" y="1247"/>
                    </a:lnTo>
                    <a:close/>
                  </a:path>
                </a:pathLst>
              </a:custGeom>
              <a:noFill/>
              <a:ln w="238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dirty="0">
                  <a:latin typeface="+mn-lt"/>
                </a:endParaRPr>
              </a:p>
            </p:txBody>
          </p:sp>
          <p:pic>
            <p:nvPicPr>
              <p:cNvPr id="20491" name="Picture 2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15" y="1032"/>
                <a:ext cx="428" cy="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2" name="Picture 2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31" y="1043"/>
                <a:ext cx="354" cy="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3" name="Picture 2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45" y="1035"/>
                <a:ext cx="316" cy="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4" name="Picture 2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80" y="1032"/>
                <a:ext cx="335" cy="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5" name="Picture 2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66" y="1035"/>
                <a:ext cx="305" cy="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7" name="Text Box 30"/>
              <p:cNvSpPr txBox="1">
                <a:spLocks noChangeArrowheads="1"/>
              </p:cNvSpPr>
              <p:nvPr/>
            </p:nvSpPr>
            <p:spPr bwMode="auto">
              <a:xfrm>
                <a:off x="3120" y="3360"/>
                <a:ext cx="2592" cy="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800" dirty="0">
                    <a:latin typeface="+mn-lt"/>
                  </a:rPr>
                  <a:t>Marketing-oriented manager sees everyone as different and practices “target marketing”</a:t>
                </a:r>
              </a:p>
            </p:txBody>
          </p:sp>
          <p:sp>
            <p:nvSpPr>
              <p:cNvPr id="20498" name="Freeform 7"/>
              <p:cNvSpPr>
                <a:spLocks/>
              </p:cNvSpPr>
              <p:nvPr/>
            </p:nvSpPr>
            <p:spPr bwMode="auto">
              <a:xfrm>
                <a:off x="3043" y="2040"/>
                <a:ext cx="317" cy="216"/>
              </a:xfrm>
              <a:custGeom>
                <a:avLst/>
                <a:gdLst>
                  <a:gd name="T0" fmla="*/ 249238 w 317"/>
                  <a:gd name="T1" fmla="*/ 342900 h 216"/>
                  <a:gd name="T2" fmla="*/ 249238 w 317"/>
                  <a:gd name="T3" fmla="*/ 342900 h 216"/>
                  <a:gd name="T4" fmla="*/ 195263 w 317"/>
                  <a:gd name="T5" fmla="*/ 342900 h 216"/>
                  <a:gd name="T6" fmla="*/ 153988 w 317"/>
                  <a:gd name="T7" fmla="*/ 330200 h 216"/>
                  <a:gd name="T8" fmla="*/ 112713 w 317"/>
                  <a:gd name="T9" fmla="*/ 319088 h 216"/>
                  <a:gd name="T10" fmla="*/ 71438 w 317"/>
                  <a:gd name="T11" fmla="*/ 301625 h 216"/>
                  <a:gd name="T12" fmla="*/ 42863 w 317"/>
                  <a:gd name="T13" fmla="*/ 277813 h 216"/>
                  <a:gd name="T14" fmla="*/ 23813 w 317"/>
                  <a:gd name="T15" fmla="*/ 254000 h 216"/>
                  <a:gd name="T16" fmla="*/ 6350 w 317"/>
                  <a:gd name="T17" fmla="*/ 223838 h 216"/>
                  <a:gd name="T18" fmla="*/ 0 w 317"/>
                  <a:gd name="T19" fmla="*/ 188912 h 216"/>
                  <a:gd name="T20" fmla="*/ 0 w 317"/>
                  <a:gd name="T21" fmla="*/ 188912 h 216"/>
                  <a:gd name="T22" fmla="*/ 6350 w 317"/>
                  <a:gd name="T23" fmla="*/ 152400 h 216"/>
                  <a:gd name="T24" fmla="*/ 23813 w 317"/>
                  <a:gd name="T25" fmla="*/ 117475 h 216"/>
                  <a:gd name="T26" fmla="*/ 42863 w 317"/>
                  <a:gd name="T27" fmla="*/ 87312 h 216"/>
                  <a:gd name="T28" fmla="*/ 71438 w 317"/>
                  <a:gd name="T29" fmla="*/ 58738 h 216"/>
                  <a:gd name="T30" fmla="*/ 112713 w 317"/>
                  <a:gd name="T31" fmla="*/ 34925 h 216"/>
                  <a:gd name="T32" fmla="*/ 153988 w 317"/>
                  <a:gd name="T33" fmla="*/ 17463 h 216"/>
                  <a:gd name="T34" fmla="*/ 195263 w 317"/>
                  <a:gd name="T35" fmla="*/ 4763 h 216"/>
                  <a:gd name="T36" fmla="*/ 249238 w 317"/>
                  <a:gd name="T37" fmla="*/ 0 h 216"/>
                  <a:gd name="T38" fmla="*/ 249238 w 317"/>
                  <a:gd name="T39" fmla="*/ 0 h 216"/>
                  <a:gd name="T40" fmla="*/ 296863 w 317"/>
                  <a:gd name="T41" fmla="*/ 4763 h 216"/>
                  <a:gd name="T42" fmla="*/ 342900 w 317"/>
                  <a:gd name="T43" fmla="*/ 17463 h 216"/>
                  <a:gd name="T44" fmla="*/ 384175 w 317"/>
                  <a:gd name="T45" fmla="*/ 34925 h 216"/>
                  <a:gd name="T46" fmla="*/ 427038 w 317"/>
                  <a:gd name="T47" fmla="*/ 58738 h 216"/>
                  <a:gd name="T48" fmla="*/ 455613 w 317"/>
                  <a:gd name="T49" fmla="*/ 87312 h 216"/>
                  <a:gd name="T50" fmla="*/ 479425 w 317"/>
                  <a:gd name="T51" fmla="*/ 117475 h 216"/>
                  <a:gd name="T52" fmla="*/ 496888 w 317"/>
                  <a:gd name="T53" fmla="*/ 152400 h 216"/>
                  <a:gd name="T54" fmla="*/ 503238 w 317"/>
                  <a:gd name="T55" fmla="*/ 188912 h 216"/>
                  <a:gd name="T56" fmla="*/ 503238 w 317"/>
                  <a:gd name="T57" fmla="*/ 188912 h 216"/>
                  <a:gd name="T58" fmla="*/ 496888 w 317"/>
                  <a:gd name="T59" fmla="*/ 223838 h 216"/>
                  <a:gd name="T60" fmla="*/ 479425 w 317"/>
                  <a:gd name="T61" fmla="*/ 254000 h 216"/>
                  <a:gd name="T62" fmla="*/ 455613 w 317"/>
                  <a:gd name="T63" fmla="*/ 277813 h 216"/>
                  <a:gd name="T64" fmla="*/ 427038 w 317"/>
                  <a:gd name="T65" fmla="*/ 301625 h 216"/>
                  <a:gd name="T66" fmla="*/ 384175 w 317"/>
                  <a:gd name="T67" fmla="*/ 319088 h 216"/>
                  <a:gd name="T68" fmla="*/ 342900 w 317"/>
                  <a:gd name="T69" fmla="*/ 330200 h 216"/>
                  <a:gd name="T70" fmla="*/ 296863 w 317"/>
                  <a:gd name="T71" fmla="*/ 342900 h 216"/>
                  <a:gd name="T72" fmla="*/ 249238 w 317"/>
                  <a:gd name="T73" fmla="*/ 342900 h 216"/>
                  <a:gd name="T74" fmla="*/ 249238 w 317"/>
                  <a:gd name="T75" fmla="*/ 342900 h 21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17"/>
                  <a:gd name="T115" fmla="*/ 0 h 216"/>
                  <a:gd name="T116" fmla="*/ 317 w 317"/>
                  <a:gd name="T117" fmla="*/ 216 h 21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17" h="216">
                    <a:moveTo>
                      <a:pt x="157" y="216"/>
                    </a:moveTo>
                    <a:lnTo>
                      <a:pt x="157" y="216"/>
                    </a:lnTo>
                    <a:lnTo>
                      <a:pt x="123" y="216"/>
                    </a:lnTo>
                    <a:lnTo>
                      <a:pt x="97" y="208"/>
                    </a:lnTo>
                    <a:lnTo>
                      <a:pt x="71" y="201"/>
                    </a:lnTo>
                    <a:lnTo>
                      <a:pt x="45" y="190"/>
                    </a:lnTo>
                    <a:lnTo>
                      <a:pt x="27" y="175"/>
                    </a:lnTo>
                    <a:lnTo>
                      <a:pt x="15" y="160"/>
                    </a:lnTo>
                    <a:lnTo>
                      <a:pt x="4" y="141"/>
                    </a:lnTo>
                    <a:lnTo>
                      <a:pt x="0" y="119"/>
                    </a:lnTo>
                    <a:lnTo>
                      <a:pt x="4" y="96"/>
                    </a:lnTo>
                    <a:lnTo>
                      <a:pt x="15" y="74"/>
                    </a:lnTo>
                    <a:lnTo>
                      <a:pt x="27" y="55"/>
                    </a:lnTo>
                    <a:lnTo>
                      <a:pt x="45" y="37"/>
                    </a:lnTo>
                    <a:lnTo>
                      <a:pt x="71" y="22"/>
                    </a:lnTo>
                    <a:lnTo>
                      <a:pt x="97" y="11"/>
                    </a:lnTo>
                    <a:lnTo>
                      <a:pt x="123" y="3"/>
                    </a:lnTo>
                    <a:lnTo>
                      <a:pt x="157" y="0"/>
                    </a:lnTo>
                    <a:lnTo>
                      <a:pt x="187" y="3"/>
                    </a:lnTo>
                    <a:lnTo>
                      <a:pt x="216" y="11"/>
                    </a:lnTo>
                    <a:lnTo>
                      <a:pt x="242" y="22"/>
                    </a:lnTo>
                    <a:lnTo>
                      <a:pt x="269" y="37"/>
                    </a:lnTo>
                    <a:lnTo>
                      <a:pt x="287" y="55"/>
                    </a:lnTo>
                    <a:lnTo>
                      <a:pt x="302" y="74"/>
                    </a:lnTo>
                    <a:lnTo>
                      <a:pt x="313" y="96"/>
                    </a:lnTo>
                    <a:lnTo>
                      <a:pt x="317" y="119"/>
                    </a:lnTo>
                    <a:lnTo>
                      <a:pt x="313" y="141"/>
                    </a:lnTo>
                    <a:lnTo>
                      <a:pt x="302" y="160"/>
                    </a:lnTo>
                    <a:lnTo>
                      <a:pt x="287" y="175"/>
                    </a:lnTo>
                    <a:lnTo>
                      <a:pt x="269" y="190"/>
                    </a:lnTo>
                    <a:lnTo>
                      <a:pt x="242" y="201"/>
                    </a:lnTo>
                    <a:lnTo>
                      <a:pt x="216" y="208"/>
                    </a:lnTo>
                    <a:lnTo>
                      <a:pt x="187" y="216"/>
                    </a:lnTo>
                    <a:lnTo>
                      <a:pt x="157" y="216"/>
                    </a:lnTo>
                    <a:close/>
                  </a:path>
                </a:pathLst>
              </a:custGeom>
              <a:solidFill>
                <a:srgbClr val="FFFFFF"/>
              </a:solidFill>
              <a:ln w="23813">
                <a:solidFill>
                  <a:srgbClr val="000000"/>
                </a:solidFill>
                <a:round/>
                <a:headEnd/>
                <a:tailEnd/>
              </a:ln>
            </p:spPr>
            <p:txBody>
              <a:bodyPr/>
              <a:lstStyle/>
              <a:p>
                <a:endParaRPr lang="en-US" dirty="0">
                  <a:latin typeface="+mn-lt"/>
                </a:endParaRPr>
              </a:p>
            </p:txBody>
          </p:sp>
        </p:grpSp>
        <p:pic>
          <p:nvPicPr>
            <p:cNvPr id="26" name="Picture 3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42653"/>
            <a:stretch/>
          </p:blipFill>
          <p:spPr bwMode="auto">
            <a:xfrm>
              <a:off x="5575007" y="3784200"/>
              <a:ext cx="1184401" cy="1374971"/>
            </a:xfrm>
            <a:prstGeom prst="rect">
              <a:avLst/>
            </a:prstGeom>
            <a:noFill/>
            <a:ln>
              <a:noFill/>
            </a:ln>
            <a:scene3d>
              <a:camera prst="orthographicFront">
                <a:rot lat="0" lon="1080000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4" name="TextBox 3"/>
            <p:cNvSpPr txBox="1"/>
            <p:nvPr/>
          </p:nvSpPr>
          <p:spPr>
            <a:xfrm rot="5400000" flipV="1">
              <a:off x="6479854" y="4241363"/>
              <a:ext cx="1269093" cy="553998"/>
            </a:xfrm>
            <a:prstGeom prst="rect">
              <a:avLst/>
            </a:prstGeom>
            <a:noFill/>
          </p:spPr>
          <p:txBody>
            <a:bodyPr wrap="square" rtlCol="0">
              <a:spAutoFit/>
            </a:bodyPr>
            <a:lstStyle/>
            <a:p>
              <a:r>
                <a:rPr lang="en-US" sz="1000" dirty="0"/>
                <a:t>T</a:t>
              </a:r>
              <a:r>
                <a:rPr lang="de-DE" sz="1000" dirty="0"/>
                <a:t>©</a:t>
              </a:r>
              <a:r>
                <a:rPr lang="en-US" sz="1000" dirty="0" err="1"/>
                <a:t>etra</a:t>
              </a:r>
              <a:r>
                <a:rPr lang="en-US" sz="1000" dirty="0"/>
                <a:t> Images/Getty Images</a:t>
              </a:r>
            </a:p>
          </p:txBody>
        </p:sp>
      </p:grpSp>
      <p:grpSp>
        <p:nvGrpSpPr>
          <p:cNvPr id="6" name="Group 5">
            <a:extLst>
              <a:ext uri="{FF2B5EF4-FFF2-40B4-BE49-F238E27FC236}">
                <a16:creationId xmlns:a16="http://schemas.microsoft.com/office/drawing/2014/main" id="{FD0B2DC4-3205-FD4A-8FE3-CE94B3384658}"/>
              </a:ext>
            </a:extLst>
          </p:cNvPr>
          <p:cNvGrpSpPr/>
          <p:nvPr/>
        </p:nvGrpSpPr>
        <p:grpSpPr>
          <a:xfrm>
            <a:off x="762000" y="1760538"/>
            <a:ext cx="3627438" cy="4592893"/>
            <a:chOff x="762000" y="1760538"/>
            <a:chExt cx="3627438" cy="4592893"/>
          </a:xfrm>
        </p:grpSpPr>
        <p:grpSp>
          <p:nvGrpSpPr>
            <p:cNvPr id="2" name="Group 29"/>
            <p:cNvGrpSpPr>
              <a:grpSpLocks/>
            </p:cNvGrpSpPr>
            <p:nvPr/>
          </p:nvGrpSpPr>
          <p:grpSpPr bwMode="auto">
            <a:xfrm>
              <a:off x="762000" y="1760538"/>
              <a:ext cx="3627438" cy="4592893"/>
              <a:chOff x="96" y="879"/>
              <a:chExt cx="2832" cy="3359"/>
            </a:xfrm>
          </p:grpSpPr>
          <p:sp>
            <p:nvSpPr>
              <p:cNvPr id="20499" name="Freeform 3"/>
              <p:cNvSpPr>
                <a:spLocks/>
              </p:cNvSpPr>
              <p:nvPr/>
            </p:nvSpPr>
            <p:spPr bwMode="auto">
              <a:xfrm>
                <a:off x="207" y="879"/>
                <a:ext cx="2669" cy="1247"/>
              </a:xfrm>
              <a:custGeom>
                <a:avLst/>
                <a:gdLst>
                  <a:gd name="T0" fmla="*/ 3852862 w 2669"/>
                  <a:gd name="T1" fmla="*/ 1979612 h 1247"/>
                  <a:gd name="T2" fmla="*/ 3930650 w 2669"/>
                  <a:gd name="T3" fmla="*/ 1968500 h 1247"/>
                  <a:gd name="T4" fmla="*/ 4006850 w 2669"/>
                  <a:gd name="T5" fmla="*/ 1951037 h 1247"/>
                  <a:gd name="T6" fmla="*/ 4071936 w 2669"/>
                  <a:gd name="T7" fmla="*/ 1914525 h 1247"/>
                  <a:gd name="T8" fmla="*/ 4171899 w 2669"/>
                  <a:gd name="T9" fmla="*/ 1808162 h 1247"/>
                  <a:gd name="T10" fmla="*/ 4208460 w 2669"/>
                  <a:gd name="T11" fmla="*/ 1743075 h 1247"/>
                  <a:gd name="T12" fmla="*/ 4232272 w 2669"/>
                  <a:gd name="T13" fmla="*/ 1673225 h 1247"/>
                  <a:gd name="T14" fmla="*/ 4237036 w 2669"/>
                  <a:gd name="T15" fmla="*/ 1595437 h 1247"/>
                  <a:gd name="T16" fmla="*/ 4237036 w 2669"/>
                  <a:gd name="T17" fmla="*/ 384175 h 1247"/>
                  <a:gd name="T18" fmla="*/ 4232272 w 2669"/>
                  <a:gd name="T19" fmla="*/ 307975 h 1247"/>
                  <a:gd name="T20" fmla="*/ 4208460 w 2669"/>
                  <a:gd name="T21" fmla="*/ 236537 h 1247"/>
                  <a:gd name="T22" fmla="*/ 4171899 w 2669"/>
                  <a:gd name="T23" fmla="*/ 171450 h 1247"/>
                  <a:gd name="T24" fmla="*/ 4071936 w 2669"/>
                  <a:gd name="T25" fmla="*/ 65087 h 1247"/>
                  <a:gd name="T26" fmla="*/ 4006850 w 2669"/>
                  <a:gd name="T27" fmla="*/ 30162 h 1247"/>
                  <a:gd name="T28" fmla="*/ 3930650 w 2669"/>
                  <a:gd name="T29" fmla="*/ 6350 h 1247"/>
                  <a:gd name="T30" fmla="*/ 3852862 w 2669"/>
                  <a:gd name="T31" fmla="*/ 0 h 1247"/>
                  <a:gd name="T32" fmla="*/ 384175 w 2669"/>
                  <a:gd name="T33" fmla="*/ 0 h 1247"/>
                  <a:gd name="T34" fmla="*/ 306387 w 2669"/>
                  <a:gd name="T35" fmla="*/ 6350 h 1247"/>
                  <a:gd name="T36" fmla="*/ 236537 w 2669"/>
                  <a:gd name="T37" fmla="*/ 30162 h 1247"/>
                  <a:gd name="T38" fmla="*/ 171450 w 2669"/>
                  <a:gd name="T39" fmla="*/ 65087 h 1247"/>
                  <a:gd name="T40" fmla="*/ 65087 w 2669"/>
                  <a:gd name="T41" fmla="*/ 171450 h 1247"/>
                  <a:gd name="T42" fmla="*/ 30162 w 2669"/>
                  <a:gd name="T43" fmla="*/ 236537 h 1247"/>
                  <a:gd name="T44" fmla="*/ 11112 w 2669"/>
                  <a:gd name="T45" fmla="*/ 307975 h 1247"/>
                  <a:gd name="T46" fmla="*/ 0 w 2669"/>
                  <a:gd name="T47" fmla="*/ 384175 h 1247"/>
                  <a:gd name="T48" fmla="*/ 0 w 2669"/>
                  <a:gd name="T49" fmla="*/ 1595437 h 1247"/>
                  <a:gd name="T50" fmla="*/ 11112 w 2669"/>
                  <a:gd name="T51" fmla="*/ 1673225 h 1247"/>
                  <a:gd name="T52" fmla="*/ 30162 w 2669"/>
                  <a:gd name="T53" fmla="*/ 1743075 h 1247"/>
                  <a:gd name="T54" fmla="*/ 65087 w 2669"/>
                  <a:gd name="T55" fmla="*/ 1808162 h 1247"/>
                  <a:gd name="T56" fmla="*/ 171450 w 2669"/>
                  <a:gd name="T57" fmla="*/ 1914525 h 1247"/>
                  <a:gd name="T58" fmla="*/ 236537 w 2669"/>
                  <a:gd name="T59" fmla="*/ 1951037 h 1247"/>
                  <a:gd name="T60" fmla="*/ 306387 w 2669"/>
                  <a:gd name="T61" fmla="*/ 1968500 h 1247"/>
                  <a:gd name="T62" fmla="*/ 384175 w 2669"/>
                  <a:gd name="T63" fmla="*/ 1979612 h 12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69"/>
                  <a:gd name="T97" fmla="*/ 0 h 1247"/>
                  <a:gd name="T98" fmla="*/ 2669 w 2669"/>
                  <a:gd name="T99" fmla="*/ 1247 h 12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69" h="1247">
                    <a:moveTo>
                      <a:pt x="2427" y="1247"/>
                    </a:moveTo>
                    <a:lnTo>
                      <a:pt x="2427" y="1247"/>
                    </a:lnTo>
                    <a:lnTo>
                      <a:pt x="2453" y="1243"/>
                    </a:lnTo>
                    <a:lnTo>
                      <a:pt x="2476" y="1240"/>
                    </a:lnTo>
                    <a:lnTo>
                      <a:pt x="2502" y="1236"/>
                    </a:lnTo>
                    <a:lnTo>
                      <a:pt x="2524" y="1229"/>
                    </a:lnTo>
                    <a:lnTo>
                      <a:pt x="2543" y="1217"/>
                    </a:lnTo>
                    <a:lnTo>
                      <a:pt x="2565" y="1206"/>
                    </a:lnTo>
                    <a:lnTo>
                      <a:pt x="2599" y="1176"/>
                    </a:lnTo>
                    <a:lnTo>
                      <a:pt x="2628" y="1139"/>
                    </a:lnTo>
                    <a:lnTo>
                      <a:pt x="2639" y="1121"/>
                    </a:lnTo>
                    <a:lnTo>
                      <a:pt x="2651" y="1098"/>
                    </a:lnTo>
                    <a:lnTo>
                      <a:pt x="2658" y="1076"/>
                    </a:lnTo>
                    <a:lnTo>
                      <a:pt x="2666" y="1054"/>
                    </a:lnTo>
                    <a:lnTo>
                      <a:pt x="2669" y="1031"/>
                    </a:lnTo>
                    <a:lnTo>
                      <a:pt x="2669" y="1005"/>
                    </a:lnTo>
                    <a:lnTo>
                      <a:pt x="2669" y="242"/>
                    </a:lnTo>
                    <a:lnTo>
                      <a:pt x="2669" y="216"/>
                    </a:lnTo>
                    <a:lnTo>
                      <a:pt x="2666" y="194"/>
                    </a:lnTo>
                    <a:lnTo>
                      <a:pt x="2658" y="171"/>
                    </a:lnTo>
                    <a:lnTo>
                      <a:pt x="2651" y="149"/>
                    </a:lnTo>
                    <a:lnTo>
                      <a:pt x="2639" y="126"/>
                    </a:lnTo>
                    <a:lnTo>
                      <a:pt x="2628" y="108"/>
                    </a:lnTo>
                    <a:lnTo>
                      <a:pt x="2599" y="71"/>
                    </a:lnTo>
                    <a:lnTo>
                      <a:pt x="2565" y="41"/>
                    </a:lnTo>
                    <a:lnTo>
                      <a:pt x="2543" y="30"/>
                    </a:lnTo>
                    <a:lnTo>
                      <a:pt x="2524" y="19"/>
                    </a:lnTo>
                    <a:lnTo>
                      <a:pt x="2502" y="11"/>
                    </a:lnTo>
                    <a:lnTo>
                      <a:pt x="2476" y="4"/>
                    </a:lnTo>
                    <a:lnTo>
                      <a:pt x="2453" y="0"/>
                    </a:lnTo>
                    <a:lnTo>
                      <a:pt x="2427" y="0"/>
                    </a:lnTo>
                    <a:lnTo>
                      <a:pt x="242" y="0"/>
                    </a:lnTo>
                    <a:lnTo>
                      <a:pt x="216" y="0"/>
                    </a:lnTo>
                    <a:lnTo>
                      <a:pt x="193" y="4"/>
                    </a:lnTo>
                    <a:lnTo>
                      <a:pt x="171" y="11"/>
                    </a:lnTo>
                    <a:lnTo>
                      <a:pt x="149" y="19"/>
                    </a:lnTo>
                    <a:lnTo>
                      <a:pt x="126" y="30"/>
                    </a:lnTo>
                    <a:lnTo>
                      <a:pt x="108" y="41"/>
                    </a:lnTo>
                    <a:lnTo>
                      <a:pt x="71" y="71"/>
                    </a:lnTo>
                    <a:lnTo>
                      <a:pt x="41" y="108"/>
                    </a:lnTo>
                    <a:lnTo>
                      <a:pt x="30" y="126"/>
                    </a:lnTo>
                    <a:lnTo>
                      <a:pt x="19" y="149"/>
                    </a:lnTo>
                    <a:lnTo>
                      <a:pt x="11" y="171"/>
                    </a:lnTo>
                    <a:lnTo>
                      <a:pt x="7" y="194"/>
                    </a:lnTo>
                    <a:lnTo>
                      <a:pt x="4" y="216"/>
                    </a:lnTo>
                    <a:lnTo>
                      <a:pt x="0" y="242"/>
                    </a:lnTo>
                    <a:lnTo>
                      <a:pt x="0" y="1005"/>
                    </a:lnTo>
                    <a:lnTo>
                      <a:pt x="4" y="1031"/>
                    </a:lnTo>
                    <a:lnTo>
                      <a:pt x="7" y="1054"/>
                    </a:lnTo>
                    <a:lnTo>
                      <a:pt x="11" y="1076"/>
                    </a:lnTo>
                    <a:lnTo>
                      <a:pt x="19" y="1098"/>
                    </a:lnTo>
                    <a:lnTo>
                      <a:pt x="30" y="1121"/>
                    </a:lnTo>
                    <a:lnTo>
                      <a:pt x="41" y="1139"/>
                    </a:lnTo>
                    <a:lnTo>
                      <a:pt x="71" y="1176"/>
                    </a:lnTo>
                    <a:lnTo>
                      <a:pt x="108" y="1206"/>
                    </a:lnTo>
                    <a:lnTo>
                      <a:pt x="126" y="1217"/>
                    </a:lnTo>
                    <a:lnTo>
                      <a:pt x="149" y="1229"/>
                    </a:lnTo>
                    <a:lnTo>
                      <a:pt x="171" y="1236"/>
                    </a:lnTo>
                    <a:lnTo>
                      <a:pt x="193" y="1240"/>
                    </a:lnTo>
                    <a:lnTo>
                      <a:pt x="216" y="1243"/>
                    </a:lnTo>
                    <a:lnTo>
                      <a:pt x="242" y="1247"/>
                    </a:lnTo>
                    <a:lnTo>
                      <a:pt x="2427" y="1247"/>
                    </a:lnTo>
                    <a:close/>
                  </a:path>
                </a:pathLst>
              </a:custGeom>
              <a:noFill/>
              <a:ln w="238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dirty="0">
                  <a:latin typeface="+mn-lt"/>
                </a:endParaRPr>
              </a:p>
            </p:txBody>
          </p:sp>
          <p:pic>
            <p:nvPicPr>
              <p:cNvPr id="20500" name="Picture 1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07" y="1032"/>
                <a:ext cx="294" cy="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1" name="Picture 20"/>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845" y="1032"/>
                <a:ext cx="294" cy="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2" name="Picture 2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383" y="1032"/>
                <a:ext cx="294" cy="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3" name="Picture 2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22" y="1032"/>
                <a:ext cx="294" cy="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4" name="Picture 2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60" y="1032"/>
                <a:ext cx="294" cy="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5" name="Freeform 4"/>
              <p:cNvSpPr>
                <a:spLocks/>
              </p:cNvSpPr>
              <p:nvPr/>
            </p:nvSpPr>
            <p:spPr bwMode="auto">
              <a:xfrm>
                <a:off x="2355" y="2026"/>
                <a:ext cx="317" cy="216"/>
              </a:xfrm>
              <a:custGeom>
                <a:avLst/>
                <a:gdLst>
                  <a:gd name="T0" fmla="*/ 260350 w 317"/>
                  <a:gd name="T1" fmla="*/ 342900 h 216"/>
                  <a:gd name="T2" fmla="*/ 260350 w 317"/>
                  <a:gd name="T3" fmla="*/ 342900 h 216"/>
                  <a:gd name="T4" fmla="*/ 307975 w 317"/>
                  <a:gd name="T5" fmla="*/ 342900 h 216"/>
                  <a:gd name="T6" fmla="*/ 354012 w 317"/>
                  <a:gd name="T7" fmla="*/ 330200 h 216"/>
                  <a:gd name="T8" fmla="*/ 395287 w 317"/>
                  <a:gd name="T9" fmla="*/ 319088 h 216"/>
                  <a:gd name="T10" fmla="*/ 431800 w 317"/>
                  <a:gd name="T11" fmla="*/ 301625 h 216"/>
                  <a:gd name="T12" fmla="*/ 460375 w 317"/>
                  <a:gd name="T13" fmla="*/ 277813 h 216"/>
                  <a:gd name="T14" fmla="*/ 484187 w 317"/>
                  <a:gd name="T15" fmla="*/ 254000 h 216"/>
                  <a:gd name="T16" fmla="*/ 496887 w 317"/>
                  <a:gd name="T17" fmla="*/ 223838 h 216"/>
                  <a:gd name="T18" fmla="*/ 503237 w 317"/>
                  <a:gd name="T19" fmla="*/ 188912 h 216"/>
                  <a:gd name="T20" fmla="*/ 503237 w 317"/>
                  <a:gd name="T21" fmla="*/ 188912 h 216"/>
                  <a:gd name="T22" fmla="*/ 496887 w 317"/>
                  <a:gd name="T23" fmla="*/ 152400 h 216"/>
                  <a:gd name="T24" fmla="*/ 484187 w 317"/>
                  <a:gd name="T25" fmla="*/ 117475 h 216"/>
                  <a:gd name="T26" fmla="*/ 460375 w 317"/>
                  <a:gd name="T27" fmla="*/ 87312 h 216"/>
                  <a:gd name="T28" fmla="*/ 431800 w 317"/>
                  <a:gd name="T29" fmla="*/ 58738 h 216"/>
                  <a:gd name="T30" fmla="*/ 395287 w 317"/>
                  <a:gd name="T31" fmla="*/ 34925 h 216"/>
                  <a:gd name="T32" fmla="*/ 354012 w 317"/>
                  <a:gd name="T33" fmla="*/ 17463 h 216"/>
                  <a:gd name="T34" fmla="*/ 307975 w 317"/>
                  <a:gd name="T35" fmla="*/ 4763 h 216"/>
                  <a:gd name="T36" fmla="*/ 260350 w 317"/>
                  <a:gd name="T37" fmla="*/ 0 h 216"/>
                  <a:gd name="T38" fmla="*/ 260350 w 317"/>
                  <a:gd name="T39" fmla="*/ 0 h 216"/>
                  <a:gd name="T40" fmla="*/ 206375 w 317"/>
                  <a:gd name="T41" fmla="*/ 4763 h 216"/>
                  <a:gd name="T42" fmla="*/ 160337 w 317"/>
                  <a:gd name="T43" fmla="*/ 17463 h 216"/>
                  <a:gd name="T44" fmla="*/ 119062 w 317"/>
                  <a:gd name="T45" fmla="*/ 34925 h 216"/>
                  <a:gd name="T46" fmla="*/ 76200 w 317"/>
                  <a:gd name="T47" fmla="*/ 58738 h 216"/>
                  <a:gd name="T48" fmla="*/ 47625 w 317"/>
                  <a:gd name="T49" fmla="*/ 87312 h 216"/>
                  <a:gd name="T50" fmla="*/ 23812 w 317"/>
                  <a:gd name="T51" fmla="*/ 117475 h 216"/>
                  <a:gd name="T52" fmla="*/ 6350 w 317"/>
                  <a:gd name="T53" fmla="*/ 152400 h 216"/>
                  <a:gd name="T54" fmla="*/ 0 w 317"/>
                  <a:gd name="T55" fmla="*/ 188912 h 216"/>
                  <a:gd name="T56" fmla="*/ 0 w 317"/>
                  <a:gd name="T57" fmla="*/ 188912 h 216"/>
                  <a:gd name="T58" fmla="*/ 6350 w 317"/>
                  <a:gd name="T59" fmla="*/ 223838 h 216"/>
                  <a:gd name="T60" fmla="*/ 23812 w 317"/>
                  <a:gd name="T61" fmla="*/ 254000 h 216"/>
                  <a:gd name="T62" fmla="*/ 47625 w 317"/>
                  <a:gd name="T63" fmla="*/ 277813 h 216"/>
                  <a:gd name="T64" fmla="*/ 76200 w 317"/>
                  <a:gd name="T65" fmla="*/ 301625 h 216"/>
                  <a:gd name="T66" fmla="*/ 119062 w 317"/>
                  <a:gd name="T67" fmla="*/ 319088 h 216"/>
                  <a:gd name="T68" fmla="*/ 160337 w 317"/>
                  <a:gd name="T69" fmla="*/ 330200 h 216"/>
                  <a:gd name="T70" fmla="*/ 206375 w 317"/>
                  <a:gd name="T71" fmla="*/ 342900 h 216"/>
                  <a:gd name="T72" fmla="*/ 260350 w 317"/>
                  <a:gd name="T73" fmla="*/ 342900 h 216"/>
                  <a:gd name="T74" fmla="*/ 260350 w 317"/>
                  <a:gd name="T75" fmla="*/ 342900 h 21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17"/>
                  <a:gd name="T115" fmla="*/ 0 h 216"/>
                  <a:gd name="T116" fmla="*/ 317 w 317"/>
                  <a:gd name="T117" fmla="*/ 216 h 21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17" h="216">
                    <a:moveTo>
                      <a:pt x="164" y="216"/>
                    </a:moveTo>
                    <a:lnTo>
                      <a:pt x="164" y="216"/>
                    </a:lnTo>
                    <a:lnTo>
                      <a:pt x="194" y="216"/>
                    </a:lnTo>
                    <a:lnTo>
                      <a:pt x="223" y="208"/>
                    </a:lnTo>
                    <a:lnTo>
                      <a:pt x="249" y="201"/>
                    </a:lnTo>
                    <a:lnTo>
                      <a:pt x="272" y="190"/>
                    </a:lnTo>
                    <a:lnTo>
                      <a:pt x="290" y="175"/>
                    </a:lnTo>
                    <a:lnTo>
                      <a:pt x="305" y="160"/>
                    </a:lnTo>
                    <a:lnTo>
                      <a:pt x="313" y="141"/>
                    </a:lnTo>
                    <a:lnTo>
                      <a:pt x="317" y="119"/>
                    </a:lnTo>
                    <a:lnTo>
                      <a:pt x="313" y="96"/>
                    </a:lnTo>
                    <a:lnTo>
                      <a:pt x="305" y="74"/>
                    </a:lnTo>
                    <a:lnTo>
                      <a:pt x="290" y="55"/>
                    </a:lnTo>
                    <a:lnTo>
                      <a:pt x="272" y="37"/>
                    </a:lnTo>
                    <a:lnTo>
                      <a:pt x="249" y="22"/>
                    </a:lnTo>
                    <a:lnTo>
                      <a:pt x="223" y="11"/>
                    </a:lnTo>
                    <a:lnTo>
                      <a:pt x="194" y="3"/>
                    </a:lnTo>
                    <a:lnTo>
                      <a:pt x="164" y="0"/>
                    </a:lnTo>
                    <a:lnTo>
                      <a:pt x="130" y="3"/>
                    </a:lnTo>
                    <a:lnTo>
                      <a:pt x="101" y="11"/>
                    </a:lnTo>
                    <a:lnTo>
                      <a:pt x="75" y="22"/>
                    </a:lnTo>
                    <a:lnTo>
                      <a:pt x="48" y="37"/>
                    </a:lnTo>
                    <a:lnTo>
                      <a:pt x="30" y="55"/>
                    </a:lnTo>
                    <a:lnTo>
                      <a:pt x="15" y="74"/>
                    </a:lnTo>
                    <a:lnTo>
                      <a:pt x="4" y="96"/>
                    </a:lnTo>
                    <a:lnTo>
                      <a:pt x="0" y="119"/>
                    </a:lnTo>
                    <a:lnTo>
                      <a:pt x="4" y="141"/>
                    </a:lnTo>
                    <a:lnTo>
                      <a:pt x="15" y="160"/>
                    </a:lnTo>
                    <a:lnTo>
                      <a:pt x="30" y="175"/>
                    </a:lnTo>
                    <a:lnTo>
                      <a:pt x="48" y="190"/>
                    </a:lnTo>
                    <a:lnTo>
                      <a:pt x="75" y="201"/>
                    </a:lnTo>
                    <a:lnTo>
                      <a:pt x="101" y="208"/>
                    </a:lnTo>
                    <a:lnTo>
                      <a:pt x="130" y="216"/>
                    </a:lnTo>
                    <a:lnTo>
                      <a:pt x="164" y="216"/>
                    </a:lnTo>
                    <a:close/>
                  </a:path>
                </a:pathLst>
              </a:custGeom>
              <a:solidFill>
                <a:srgbClr val="FFFFFF"/>
              </a:solidFill>
              <a:ln w="23813">
                <a:solidFill>
                  <a:srgbClr val="000000"/>
                </a:solidFill>
                <a:round/>
                <a:headEnd/>
                <a:tailEnd/>
              </a:ln>
            </p:spPr>
            <p:txBody>
              <a:bodyPr/>
              <a:lstStyle/>
              <a:p>
                <a:endParaRPr lang="en-US" dirty="0">
                  <a:latin typeface="+mn-lt"/>
                </a:endParaRPr>
              </a:p>
            </p:txBody>
          </p:sp>
          <p:sp>
            <p:nvSpPr>
              <p:cNvPr id="20506" name="Freeform 5"/>
              <p:cNvSpPr>
                <a:spLocks/>
              </p:cNvSpPr>
              <p:nvPr/>
            </p:nvSpPr>
            <p:spPr bwMode="auto">
              <a:xfrm>
                <a:off x="2266" y="2316"/>
                <a:ext cx="201" cy="138"/>
              </a:xfrm>
              <a:custGeom>
                <a:avLst/>
                <a:gdLst>
                  <a:gd name="T0" fmla="*/ 158750 w 201"/>
                  <a:gd name="T1" fmla="*/ 219075 h 138"/>
                  <a:gd name="T2" fmla="*/ 158750 w 201"/>
                  <a:gd name="T3" fmla="*/ 219075 h 138"/>
                  <a:gd name="T4" fmla="*/ 195263 w 201"/>
                  <a:gd name="T5" fmla="*/ 219075 h 138"/>
                  <a:gd name="T6" fmla="*/ 223838 w 201"/>
                  <a:gd name="T7" fmla="*/ 212725 h 138"/>
                  <a:gd name="T8" fmla="*/ 247650 w 201"/>
                  <a:gd name="T9" fmla="*/ 201612 h 138"/>
                  <a:gd name="T10" fmla="*/ 271463 w 201"/>
                  <a:gd name="T11" fmla="*/ 188912 h 138"/>
                  <a:gd name="T12" fmla="*/ 288925 w 201"/>
                  <a:gd name="T13" fmla="*/ 177800 h 138"/>
                  <a:gd name="T14" fmla="*/ 306388 w 201"/>
                  <a:gd name="T15" fmla="*/ 160337 h 138"/>
                  <a:gd name="T16" fmla="*/ 312738 w 201"/>
                  <a:gd name="T17" fmla="*/ 141287 h 138"/>
                  <a:gd name="T18" fmla="*/ 319088 w 201"/>
                  <a:gd name="T19" fmla="*/ 119062 h 138"/>
                  <a:gd name="T20" fmla="*/ 319088 w 201"/>
                  <a:gd name="T21" fmla="*/ 119062 h 138"/>
                  <a:gd name="T22" fmla="*/ 312738 w 201"/>
                  <a:gd name="T23" fmla="*/ 100012 h 138"/>
                  <a:gd name="T24" fmla="*/ 306388 w 201"/>
                  <a:gd name="T25" fmla="*/ 76200 h 138"/>
                  <a:gd name="T26" fmla="*/ 288925 w 201"/>
                  <a:gd name="T27" fmla="*/ 53975 h 138"/>
                  <a:gd name="T28" fmla="*/ 271463 w 201"/>
                  <a:gd name="T29" fmla="*/ 34925 h 138"/>
                  <a:gd name="T30" fmla="*/ 247650 w 201"/>
                  <a:gd name="T31" fmla="*/ 23812 h 138"/>
                  <a:gd name="T32" fmla="*/ 223838 w 201"/>
                  <a:gd name="T33" fmla="*/ 12700 h 138"/>
                  <a:gd name="T34" fmla="*/ 195263 w 201"/>
                  <a:gd name="T35" fmla="*/ 6350 h 138"/>
                  <a:gd name="T36" fmla="*/ 158750 w 201"/>
                  <a:gd name="T37" fmla="*/ 0 h 138"/>
                  <a:gd name="T38" fmla="*/ 158750 w 201"/>
                  <a:gd name="T39" fmla="*/ 0 h 138"/>
                  <a:gd name="T40" fmla="*/ 130175 w 201"/>
                  <a:gd name="T41" fmla="*/ 6350 h 138"/>
                  <a:gd name="T42" fmla="*/ 100013 w 201"/>
                  <a:gd name="T43" fmla="*/ 12700 h 138"/>
                  <a:gd name="T44" fmla="*/ 69850 w 201"/>
                  <a:gd name="T45" fmla="*/ 23812 h 138"/>
                  <a:gd name="T46" fmla="*/ 46038 w 201"/>
                  <a:gd name="T47" fmla="*/ 34925 h 138"/>
                  <a:gd name="T48" fmla="*/ 28575 w 201"/>
                  <a:gd name="T49" fmla="*/ 53975 h 138"/>
                  <a:gd name="T50" fmla="*/ 11113 w 201"/>
                  <a:gd name="T51" fmla="*/ 76200 h 138"/>
                  <a:gd name="T52" fmla="*/ 0 w 201"/>
                  <a:gd name="T53" fmla="*/ 100012 h 138"/>
                  <a:gd name="T54" fmla="*/ 0 w 201"/>
                  <a:gd name="T55" fmla="*/ 119062 h 138"/>
                  <a:gd name="T56" fmla="*/ 0 w 201"/>
                  <a:gd name="T57" fmla="*/ 119062 h 138"/>
                  <a:gd name="T58" fmla="*/ 0 w 201"/>
                  <a:gd name="T59" fmla="*/ 141287 h 138"/>
                  <a:gd name="T60" fmla="*/ 11113 w 201"/>
                  <a:gd name="T61" fmla="*/ 160337 h 138"/>
                  <a:gd name="T62" fmla="*/ 28575 w 201"/>
                  <a:gd name="T63" fmla="*/ 177800 h 138"/>
                  <a:gd name="T64" fmla="*/ 46038 w 201"/>
                  <a:gd name="T65" fmla="*/ 188912 h 138"/>
                  <a:gd name="T66" fmla="*/ 69850 w 201"/>
                  <a:gd name="T67" fmla="*/ 201612 h 138"/>
                  <a:gd name="T68" fmla="*/ 100013 w 201"/>
                  <a:gd name="T69" fmla="*/ 212725 h 138"/>
                  <a:gd name="T70" fmla="*/ 130175 w 201"/>
                  <a:gd name="T71" fmla="*/ 219075 h 138"/>
                  <a:gd name="T72" fmla="*/ 158750 w 201"/>
                  <a:gd name="T73" fmla="*/ 219075 h 138"/>
                  <a:gd name="T74" fmla="*/ 158750 w 201"/>
                  <a:gd name="T75" fmla="*/ 219075 h 1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1"/>
                  <a:gd name="T115" fmla="*/ 0 h 138"/>
                  <a:gd name="T116" fmla="*/ 201 w 201"/>
                  <a:gd name="T117" fmla="*/ 138 h 1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1" h="138">
                    <a:moveTo>
                      <a:pt x="100" y="138"/>
                    </a:moveTo>
                    <a:lnTo>
                      <a:pt x="100" y="138"/>
                    </a:lnTo>
                    <a:lnTo>
                      <a:pt x="123" y="138"/>
                    </a:lnTo>
                    <a:lnTo>
                      <a:pt x="141" y="134"/>
                    </a:lnTo>
                    <a:lnTo>
                      <a:pt x="156" y="127"/>
                    </a:lnTo>
                    <a:lnTo>
                      <a:pt x="171" y="119"/>
                    </a:lnTo>
                    <a:lnTo>
                      <a:pt x="182" y="112"/>
                    </a:lnTo>
                    <a:lnTo>
                      <a:pt x="193" y="101"/>
                    </a:lnTo>
                    <a:lnTo>
                      <a:pt x="197" y="89"/>
                    </a:lnTo>
                    <a:lnTo>
                      <a:pt x="201" y="75"/>
                    </a:lnTo>
                    <a:lnTo>
                      <a:pt x="197" y="63"/>
                    </a:lnTo>
                    <a:lnTo>
                      <a:pt x="193" y="48"/>
                    </a:lnTo>
                    <a:lnTo>
                      <a:pt x="182" y="34"/>
                    </a:lnTo>
                    <a:lnTo>
                      <a:pt x="171" y="22"/>
                    </a:lnTo>
                    <a:lnTo>
                      <a:pt x="156" y="15"/>
                    </a:lnTo>
                    <a:lnTo>
                      <a:pt x="141" y="8"/>
                    </a:lnTo>
                    <a:lnTo>
                      <a:pt x="123" y="4"/>
                    </a:lnTo>
                    <a:lnTo>
                      <a:pt x="100" y="0"/>
                    </a:lnTo>
                    <a:lnTo>
                      <a:pt x="82" y="4"/>
                    </a:lnTo>
                    <a:lnTo>
                      <a:pt x="63" y="8"/>
                    </a:lnTo>
                    <a:lnTo>
                      <a:pt x="44" y="15"/>
                    </a:lnTo>
                    <a:lnTo>
                      <a:pt x="29" y="22"/>
                    </a:lnTo>
                    <a:lnTo>
                      <a:pt x="18" y="34"/>
                    </a:lnTo>
                    <a:lnTo>
                      <a:pt x="7" y="48"/>
                    </a:lnTo>
                    <a:lnTo>
                      <a:pt x="0" y="63"/>
                    </a:lnTo>
                    <a:lnTo>
                      <a:pt x="0" y="75"/>
                    </a:lnTo>
                    <a:lnTo>
                      <a:pt x="0" y="89"/>
                    </a:lnTo>
                    <a:lnTo>
                      <a:pt x="7" y="101"/>
                    </a:lnTo>
                    <a:lnTo>
                      <a:pt x="18" y="112"/>
                    </a:lnTo>
                    <a:lnTo>
                      <a:pt x="29" y="119"/>
                    </a:lnTo>
                    <a:lnTo>
                      <a:pt x="44" y="127"/>
                    </a:lnTo>
                    <a:lnTo>
                      <a:pt x="63" y="134"/>
                    </a:lnTo>
                    <a:lnTo>
                      <a:pt x="82" y="138"/>
                    </a:lnTo>
                    <a:lnTo>
                      <a:pt x="100" y="138"/>
                    </a:lnTo>
                    <a:close/>
                  </a:path>
                </a:pathLst>
              </a:custGeom>
              <a:solidFill>
                <a:srgbClr val="FFFFFF"/>
              </a:solidFill>
              <a:ln w="23813">
                <a:solidFill>
                  <a:srgbClr val="000000"/>
                </a:solidFill>
                <a:round/>
                <a:headEnd/>
                <a:tailEnd/>
              </a:ln>
            </p:spPr>
            <p:txBody>
              <a:bodyPr/>
              <a:lstStyle/>
              <a:p>
                <a:endParaRPr lang="en-US" dirty="0">
                  <a:latin typeface="+mn-lt"/>
                </a:endParaRPr>
              </a:p>
            </p:txBody>
          </p:sp>
          <p:pic>
            <p:nvPicPr>
              <p:cNvPr id="20507" name="Picture 3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39392"/>
              <a:stretch/>
            </p:blipFill>
            <p:spPr bwMode="auto">
              <a:xfrm flipH="1">
                <a:off x="1102" y="2359"/>
                <a:ext cx="978" cy="1005"/>
              </a:xfrm>
              <a:prstGeom prst="rect">
                <a:avLst/>
              </a:prstGeom>
              <a:noFill/>
              <a:ln>
                <a:noFill/>
              </a:ln>
              <a:scene3d>
                <a:camera prst="orthographicFront">
                  <a:rot lat="0" lon="1080000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20508" name="Text Box 29"/>
              <p:cNvSpPr txBox="1">
                <a:spLocks noChangeArrowheads="1"/>
              </p:cNvSpPr>
              <p:nvPr/>
            </p:nvSpPr>
            <p:spPr bwMode="auto">
              <a:xfrm>
                <a:off x="96" y="3360"/>
                <a:ext cx="2832"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800" dirty="0">
                    <a:latin typeface="+mn-lt"/>
                  </a:rPr>
                  <a:t>Production-oriented manager sees everyone as basically similar and practices “mass marketing”</a:t>
                </a:r>
              </a:p>
            </p:txBody>
          </p:sp>
        </p:grpSp>
        <p:sp>
          <p:nvSpPr>
            <p:cNvPr id="28" name="TextBox 27"/>
            <p:cNvSpPr txBox="1"/>
            <p:nvPr/>
          </p:nvSpPr>
          <p:spPr>
            <a:xfrm rot="5400000" flipV="1">
              <a:off x="2885043" y="4373991"/>
              <a:ext cx="1380465" cy="400110"/>
            </a:xfrm>
            <a:prstGeom prst="rect">
              <a:avLst/>
            </a:prstGeom>
            <a:noFill/>
          </p:spPr>
          <p:txBody>
            <a:bodyPr wrap="square" rtlCol="0">
              <a:spAutoFit/>
            </a:bodyPr>
            <a:lstStyle/>
            <a:p>
              <a:r>
                <a:rPr lang="de-DE" sz="1000" dirty="0"/>
                <a:t>©</a:t>
              </a:r>
              <a:r>
                <a:rPr lang="en-US" sz="1000" dirty="0"/>
                <a:t>Tetra Images/Getty Images</a:t>
              </a:r>
            </a:p>
          </p:txBody>
        </p:sp>
      </p:grpSp>
    </p:spTree>
    <p:custDataLst>
      <p:tags r:id="rId1"/>
    </p:custDataLst>
    <p:extLst>
      <p:ext uri="{BB962C8B-B14F-4D97-AF65-F5344CB8AC3E}">
        <p14:creationId xmlns:p14="http://schemas.microsoft.com/office/powerpoint/2010/main" val="29818609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39688"/>
            <a:ext cx="8229600" cy="1103312"/>
          </a:xfrm>
        </p:spPr>
        <p:txBody>
          <a:bodyPr>
            <a:noAutofit/>
          </a:bodyPr>
          <a:lstStyle/>
          <a:p>
            <a:r>
              <a:rPr lang="en-US" sz="3200" dirty="0"/>
              <a:t>Developing Marketing Mixes for Target Markets </a:t>
            </a:r>
            <a:r>
              <a:rPr lang="en-IN" sz="3200" dirty="0"/>
              <a:t>(Exhibit 2-4)</a:t>
            </a:r>
            <a:endParaRPr lang="en-US" sz="3200" dirty="0"/>
          </a:p>
        </p:txBody>
      </p:sp>
      <p:sp>
        <p:nvSpPr>
          <p:cNvPr id="22531" name="Line 9"/>
          <p:cNvSpPr>
            <a:spLocks noChangeShapeType="1"/>
          </p:cNvSpPr>
          <p:nvPr/>
        </p:nvSpPr>
        <p:spPr bwMode="auto">
          <a:xfrm>
            <a:off x="4578350" y="3965575"/>
            <a:ext cx="1588" cy="158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13" name="Picture 3" descr="reshmi.png"/>
          <p:cNvPicPr preferRelativeResize="0">
            <a:picLocks/>
          </p:cNvPicPr>
          <p:nvPr/>
        </p:nvPicPr>
        <p:blipFill>
          <a:blip r:embed="rId4" cstate="print">
            <a:extLst>
              <a:ext uri="{BEBA8EAE-BF5A-486C-A8C5-ECC9F3942E4B}">
                <a14:imgProps xmlns:a14="http://schemas.microsoft.com/office/drawing/2010/main">
                  <a14:imgLayer r:embed="rId5">
                    <a14:imgEffect>
                      <a14:backgroundRemoval t="0" b="90000" l="0" r="92691">
                        <a14:foregroundMark x1="4319" y1="61935" x2="4319" y2="61935"/>
                        <a14:foregroundMark x1="7641" y1="65484" x2="7641" y2="65484"/>
                        <a14:foregroundMark x1="11628" y1="68387" x2="11628" y2="68387"/>
                        <a14:foregroundMark x1="21595" y1="63548" x2="21595" y2="63548"/>
                        <a14:foregroundMark x1="45515" y1="48065" x2="45515" y2="48065"/>
                        <a14:foregroundMark x1="61130" y1="27742" x2="61130" y2="27742"/>
                        <a14:foregroundMark x1="68106" y1="17742" x2="68106" y2="17742"/>
                        <a14:foregroundMark x1="69767" y1="7419" x2="69767" y2="7419"/>
                        <a14:foregroundMark x1="69767" y1="5484" x2="69767" y2="5484"/>
                        <a14:foregroundMark x1="66113" y1="4839" x2="66113" y2="4839"/>
                        <a14:foregroundMark x1="67110" y1="9032" x2="67110" y2="9032"/>
                        <a14:foregroundMark x1="61794" y1="13871" x2="61794" y2="13871"/>
                        <a14:foregroundMark x1="59801" y1="19677" x2="59801" y2="19677"/>
                        <a14:foregroundMark x1="66445" y1="15161" x2="66445" y2="15161"/>
                        <a14:foregroundMark x1="62126" y1="24516" x2="62126" y2="24516"/>
                        <a14:foregroundMark x1="59801" y1="31935" x2="59801" y2="31935"/>
                        <a14:foregroundMark x1="53821" y1="31935" x2="53821" y2="31935"/>
                        <a14:foregroundMark x1="47508" y1="41290" x2="47508" y2="41290"/>
                        <a14:foregroundMark x1="51495" y1="37419" x2="51495" y2="37419"/>
                        <a14:foregroundMark x1="58804" y1="38710" x2="58804" y2="38710"/>
                        <a14:foregroundMark x1="54817" y1="44839" x2="54817" y2="44839"/>
                        <a14:foregroundMark x1="48173" y1="53548" x2="48173" y2="53548"/>
                        <a14:foregroundMark x1="43522" y1="44516" x2="43522" y2="44516"/>
                        <a14:foregroundMark x1="40199" y1="47419" x2="40199" y2="47419"/>
                        <a14:foregroundMark x1="33555" y1="52258" x2="33555" y2="52258"/>
                        <a14:foregroundMark x1="38206" y1="60323" x2="38206" y2="60323"/>
                        <a14:foregroundMark x1="27575" y1="56774" x2="27575" y2="56774"/>
                        <a14:foregroundMark x1="22591" y1="58387" x2="22591" y2="58387"/>
                        <a14:foregroundMark x1="18272" y1="66452" x2="18272" y2="66452"/>
                      </a14:backgroundRemoval>
                    </a14:imgEffect>
                  </a14:imgLayer>
                </a14:imgProps>
              </a:ext>
              <a:ext uri="{28A0092B-C50C-407E-A947-70E740481C1C}">
                <a14:useLocalDpi xmlns:a14="http://schemas.microsoft.com/office/drawing/2010/main" val="0"/>
              </a:ext>
            </a:extLst>
          </a:blip>
          <a:srcRect/>
          <a:stretch>
            <a:fillRect/>
          </a:stretch>
        </p:blipFill>
        <p:spPr bwMode="auto">
          <a:xfrm>
            <a:off x="4572000" y="3714750"/>
            <a:ext cx="29718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89.PNG"/>
          <p:cNvPicPr preferRelativeResize="0">
            <a:picLocks/>
          </p:cNvPicPr>
          <p:nvPr/>
        </p:nvPicPr>
        <p:blipFill>
          <a:blip r:embed="rId6" cstate="print">
            <a:extLst>
              <a:ext uri="{BEBA8EAE-BF5A-486C-A8C5-ECC9F3942E4B}">
                <a14:imgProps xmlns:a14="http://schemas.microsoft.com/office/drawing/2010/main">
                  <a14:imgLayer r:embed="rId7">
                    <a14:imgEffect>
                      <a14:backgroundRemoval t="0" b="100000" l="0" r="99668">
                        <a14:foregroundMark x1="29900" y1="32270" x2="29900" y2="32270"/>
                        <a14:foregroundMark x1="32890" y1="31560" x2="32890" y2="31560"/>
                        <a14:foregroundMark x1="31561" y1="35816" x2="31561" y2="35816"/>
                        <a14:foregroundMark x1="27575" y1="34043" x2="27575" y2="34043"/>
                        <a14:foregroundMark x1="39867" y1="35816" x2="39867" y2="35816"/>
                        <a14:foregroundMark x1="36877" y1="40071" x2="36877" y2="40071"/>
                        <a14:foregroundMark x1="45515" y1="48227" x2="45515" y2="48227"/>
                        <a14:foregroundMark x1="50498" y1="45390" x2="50498" y2="45390"/>
                        <a14:foregroundMark x1="48173" y1="51418" x2="48173" y2="51418"/>
                        <a14:foregroundMark x1="59136" y1="55674" x2="59136" y2="55674"/>
                        <a14:foregroundMark x1="53821" y1="55319" x2="53821" y2="55319"/>
                        <a14:foregroundMark x1="51163" y1="58511" x2="51163" y2="58511"/>
                        <a14:foregroundMark x1="61130" y1="67021" x2="61130" y2="67021"/>
                        <a14:foregroundMark x1="58472" y1="67021" x2="58472" y2="67021"/>
                      </a14:backgroundRemoval>
                    </a14:imgEffect>
                  </a14:imgLayer>
                </a14:imgProps>
              </a:ext>
              <a:ext uri="{28A0092B-C50C-407E-A947-70E740481C1C}">
                <a14:useLocalDpi xmlns:a14="http://schemas.microsoft.com/office/drawing/2010/main" val="0"/>
              </a:ext>
            </a:extLst>
          </a:blip>
          <a:srcRect/>
          <a:stretch>
            <a:fillRect/>
          </a:stretch>
        </p:blipFill>
        <p:spPr bwMode="auto">
          <a:xfrm>
            <a:off x="4572000" y="1066800"/>
            <a:ext cx="297180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58.png"/>
          <p:cNvPicPr preferRelativeResize="0">
            <a:picLocks/>
          </p:cNvPicPr>
          <p:nvPr/>
        </p:nvPicPr>
        <p:blipFill>
          <a:blip r:embed="rId8" cstate="print">
            <a:extLst>
              <a:ext uri="{BEBA8EAE-BF5A-486C-A8C5-ECC9F3942E4B}">
                <a14:imgProps xmlns:a14="http://schemas.microsoft.com/office/drawing/2010/main">
                  <a14:imgLayer r:embed="rId9">
                    <a14:imgEffect>
                      <a14:backgroundRemoval t="0" b="90000" l="10000" r="100000">
                        <a14:foregroundMark x1="42258" y1="32903" x2="42258" y2="32903"/>
                        <a14:foregroundMark x1="48710" y1="42581" x2="48710" y2="42581"/>
                        <a14:foregroundMark x1="53226" y1="46452" x2="53226" y2="46452"/>
                        <a14:foregroundMark x1="58710" y1="54839" x2="58710" y2="54839"/>
                        <a14:foregroundMark x1="59032" y1="51935" x2="59032" y2="51935"/>
                        <a14:foregroundMark x1="60000" y1="46774" x2="60000" y2="46774"/>
                        <a14:foregroundMark x1="63871" y1="51613" x2="63871" y2="51613"/>
                        <a14:foregroundMark x1="67742" y1="60323" x2="67742" y2="60323"/>
                        <a14:foregroundMark x1="70645" y1="59032" x2="70645" y2="59032"/>
                        <a14:foregroundMark x1="45806" y1="31290" x2="45806" y2="31290"/>
                      </a14:backgroundRemoval>
                    </a14:imgEffect>
                  </a14:imgLayer>
                </a14:imgProps>
              </a:ext>
              <a:ext uri="{28A0092B-C50C-407E-A947-70E740481C1C}">
                <a14:useLocalDpi xmlns:a14="http://schemas.microsoft.com/office/drawing/2010/main" val="0"/>
              </a:ext>
            </a:extLst>
          </a:blip>
          <a:srcRect/>
          <a:stretch>
            <a:fillRect/>
          </a:stretch>
        </p:blipFill>
        <p:spPr bwMode="auto">
          <a:xfrm>
            <a:off x="1600200" y="3714750"/>
            <a:ext cx="301148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78.png"/>
          <p:cNvPicPr preferRelativeResize="0">
            <a:picLocks/>
          </p:cNvPicPr>
          <p:nvPr/>
        </p:nvPicPr>
        <p:blipFill>
          <a:blip r:embed="rId10" cstate="print">
            <a:extLst>
              <a:ext uri="{BEBA8EAE-BF5A-486C-A8C5-ECC9F3942E4B}">
                <a14:imgProps xmlns:a14="http://schemas.microsoft.com/office/drawing/2010/main">
                  <a14:imgLayer r:embed="rId11">
                    <a14:imgEffect>
                      <a14:backgroundRemoval t="356" b="100000" l="0" r="100000">
                        <a14:foregroundMark x1="52104" y1="44128" x2="52104" y2="44128"/>
                        <a14:foregroundMark x1="53722" y1="44484" x2="53722" y2="44484"/>
                        <a14:foregroundMark x1="57282" y1="51957" x2="57282" y2="51957"/>
                        <a14:foregroundMark x1="43366" y1="58719" x2="43366" y2="58719"/>
                        <a14:foregroundMark x1="35922" y1="71530" x2="35922" y2="71530"/>
                        <a14:foregroundMark x1="36893" y1="69395" x2="36893" y2="69395"/>
                        <a14:foregroundMark x1="72168" y1="68327" x2="72168" y2="68327"/>
                        <a14:foregroundMark x1="79612" y1="77580" x2="79612" y2="77580"/>
                        <a14:foregroundMark x1="36893" y1="75089" x2="36893" y2="75089"/>
                        <a14:foregroundMark x1="33333" y1="82918" x2="33333" y2="82918"/>
                        <a14:foregroundMark x1="33657" y1="80427" x2="33657" y2="80427"/>
                        <a14:foregroundMark x1="83819" y1="25623" x2="83819" y2="25623"/>
                        <a14:foregroundMark x1="73463" y1="26690" x2="73463" y2="26690"/>
                        <a14:foregroundMark x1="70550" y1="33096" x2="70550" y2="33096"/>
                        <a14:foregroundMark x1="65372" y1="34875" x2="65372" y2="34875"/>
                        <a14:foregroundMark x1="67314" y1="39858" x2="67314" y2="39858"/>
                        <a14:foregroundMark x1="66343" y1="44128" x2="66343" y2="44128"/>
                        <a14:foregroundMark x1="57929" y1="38434" x2="57929" y2="38434"/>
                        <a14:foregroundMark x1="50162" y1="50890" x2="50162" y2="50890"/>
                        <a14:foregroundMark x1="41100" y1="61566" x2="41100" y2="61566"/>
                        <a14:foregroundMark x1="43042" y1="55160" x2="43042" y2="55160"/>
                        <a14:foregroundMark x1="77346" y1="60854" x2="77346" y2="60854"/>
                        <a14:foregroundMark x1="87055" y1="69039" x2="87055" y2="69039"/>
                        <a14:foregroundMark x1="88026" y1="81139" x2="88026" y2="81139"/>
                        <a14:foregroundMark x1="77023" y1="93238" x2="77023" y2="93238"/>
                        <a14:foregroundMark x1="65372" y1="91103" x2="65372" y2="91103"/>
                        <a14:foregroundMark x1="34304" y1="86121" x2="34304" y2="86121"/>
                        <a14:backgroundMark x1="23625" y1="17082" x2="23625" y2="17082"/>
                      </a14:backgroundRemoval>
                    </a14:imgEffect>
                  </a14:imgLayer>
                </a14:imgProps>
              </a:ext>
              <a:ext uri="{28A0092B-C50C-407E-A947-70E740481C1C}">
                <a14:useLocalDpi xmlns:a14="http://schemas.microsoft.com/office/drawing/2010/main" val="0"/>
              </a:ext>
            </a:extLst>
          </a:blip>
          <a:srcRect/>
          <a:stretch>
            <a:fillRect/>
          </a:stretch>
        </p:blipFill>
        <p:spPr bwMode="auto">
          <a:xfrm>
            <a:off x="1620837" y="1084263"/>
            <a:ext cx="3027363" cy="270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Oval 2"/>
          <p:cNvSpPr>
            <a:spLocks noChangeArrowheads="1"/>
          </p:cNvSpPr>
          <p:nvPr/>
        </p:nvSpPr>
        <p:spPr bwMode="auto">
          <a:xfrm>
            <a:off x="3317875" y="2438400"/>
            <a:ext cx="2628900" cy="2667000"/>
          </a:xfrm>
          <a:prstGeom prst="ellipse">
            <a:avLst/>
          </a:prstGeom>
          <a:solidFill>
            <a:srgbClr val="FFDB69"/>
          </a:soli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lstStyle/>
          <a:p>
            <a:endParaRPr lang="en-US" dirty="0"/>
          </a:p>
        </p:txBody>
      </p:sp>
      <p:sp>
        <p:nvSpPr>
          <p:cNvPr id="22539" name="Text Box 10"/>
          <p:cNvSpPr txBox="1">
            <a:spLocks noChangeArrowheads="1"/>
          </p:cNvSpPr>
          <p:nvPr/>
        </p:nvSpPr>
        <p:spPr bwMode="auto">
          <a:xfrm>
            <a:off x="3733800" y="3276600"/>
            <a:ext cx="1828800" cy="954088"/>
          </a:xfrm>
          <a:prstGeom prst="rect">
            <a:avLst/>
          </a:prstGeom>
          <a:noFill/>
          <a:ln w="38100" algn="ctr">
            <a:noFill/>
            <a:miter lim="800000"/>
            <a:headEnd/>
            <a:tailEnd/>
          </a:ln>
        </p:spPr>
        <p:txBody>
          <a:bodyPr>
            <a:spAutoFit/>
          </a:bodyPr>
          <a:lstStyle/>
          <a:p>
            <a:pPr>
              <a:defRPr/>
            </a:pPr>
            <a:r>
              <a:rPr lang="en-US" sz="2800" dirty="0">
                <a:solidFill>
                  <a:srgbClr val="FF0000"/>
                </a:solidFill>
              </a:rPr>
              <a:t>TARGET </a:t>
            </a:r>
          </a:p>
          <a:p>
            <a:pPr>
              <a:defRPr/>
            </a:pPr>
            <a:r>
              <a:rPr lang="en-US" sz="2800" dirty="0">
                <a:solidFill>
                  <a:srgbClr val="FF0000"/>
                </a:solidFill>
              </a:rPr>
              <a:t>MARKET</a:t>
            </a:r>
          </a:p>
        </p:txBody>
      </p:sp>
    </p:spTree>
    <p:custDataLst>
      <p:tags r:id="rId1"/>
    </p:custDataLst>
    <p:extLst>
      <p:ext uri="{BB962C8B-B14F-4D97-AF65-F5344CB8AC3E}">
        <p14:creationId xmlns:p14="http://schemas.microsoft.com/office/powerpoint/2010/main" val="209355529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ox(ou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ox(out)">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ox(ou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ox(out)">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The Product Element of the Marketing Mix</a:t>
            </a:r>
          </a:p>
        </p:txBody>
      </p:sp>
      <p:pic>
        <p:nvPicPr>
          <p:cNvPr id="6" name="Picture 2" descr="C:\Dropbox\BM19e Dropbox\BM19e Supplements\Digital Images\Perreault_19e_DIL\per28981_ch02\per28981_p02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666875"/>
            <a:ext cx="3200400" cy="4453947"/>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6156960" y="5700392"/>
            <a:ext cx="1371600" cy="400110"/>
          </a:xfrm>
          <a:prstGeom prst="rect">
            <a:avLst/>
          </a:prstGeom>
          <a:noFill/>
        </p:spPr>
        <p:txBody>
          <a:bodyPr wrap="square" rtlCol="0">
            <a:spAutoFit/>
          </a:bodyPr>
          <a:lstStyle/>
          <a:p>
            <a:r>
              <a:rPr lang="en-US" sz="1000" dirty="0"/>
              <a:t>Source: </a:t>
            </a:r>
            <a:r>
              <a:rPr lang="en-US" sz="1000" dirty="0" err="1"/>
              <a:t>Latam</a:t>
            </a:r>
            <a:r>
              <a:rPr lang="en-US" sz="1000" dirty="0"/>
              <a:t> Airlines Group S.A. </a:t>
            </a:r>
          </a:p>
        </p:txBody>
      </p:sp>
    </p:spTree>
    <p:extLst>
      <p:ext uri="{BB962C8B-B14F-4D97-AF65-F5344CB8AC3E}">
        <p14:creationId xmlns:p14="http://schemas.microsoft.com/office/powerpoint/2010/main" val="1846221551"/>
      </p:ext>
    </p:extLst>
  </p:cSld>
  <p:clrMapOvr>
    <a:masterClrMapping/>
  </p:clrMapOvr>
  <p:transition>
    <p:pull dir="ru"/>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28600"/>
            <a:ext cx="8229600" cy="1116012"/>
          </a:xfrm>
        </p:spPr>
        <p:txBody>
          <a:bodyPr>
            <a:noAutofit/>
          </a:bodyPr>
          <a:lstStyle/>
          <a:p>
            <a:r>
              <a:rPr lang="en-US" sz="2800" dirty="0"/>
              <a:t>Four Examples of Basic Channels of Distribution for Consumer Products </a:t>
            </a:r>
            <a:r>
              <a:rPr lang="en-IN" sz="2800" dirty="0"/>
              <a:t>(Exhibit 2-6)</a:t>
            </a:r>
            <a:endParaRPr lang="en-US" sz="2800" dirty="0"/>
          </a:p>
        </p:txBody>
      </p:sp>
      <p:sp>
        <p:nvSpPr>
          <p:cNvPr id="24579" name="Line 38"/>
          <p:cNvSpPr>
            <a:spLocks noChangeShapeType="1"/>
          </p:cNvSpPr>
          <p:nvPr/>
        </p:nvSpPr>
        <p:spPr bwMode="auto">
          <a:xfrm>
            <a:off x="5664200" y="5540375"/>
            <a:ext cx="0" cy="47942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4000" dirty="0">
              <a:latin typeface="+mn-lt"/>
              <a:cs typeface="Arial" pitchFamily="34" charset="0"/>
            </a:endParaRPr>
          </a:p>
        </p:txBody>
      </p:sp>
      <p:sp>
        <p:nvSpPr>
          <p:cNvPr id="24580" name="Line 37"/>
          <p:cNvSpPr>
            <a:spLocks noChangeShapeType="1"/>
          </p:cNvSpPr>
          <p:nvPr/>
        </p:nvSpPr>
        <p:spPr bwMode="auto">
          <a:xfrm>
            <a:off x="3556000" y="5540375"/>
            <a:ext cx="0" cy="47942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4000" dirty="0">
              <a:latin typeface="+mn-lt"/>
              <a:cs typeface="Arial" pitchFamily="34" charset="0"/>
            </a:endParaRPr>
          </a:p>
        </p:txBody>
      </p:sp>
      <p:sp>
        <p:nvSpPr>
          <p:cNvPr id="24581" name="Line 15"/>
          <p:cNvSpPr>
            <a:spLocks noChangeShapeType="1"/>
          </p:cNvSpPr>
          <p:nvPr/>
        </p:nvSpPr>
        <p:spPr bwMode="auto">
          <a:xfrm>
            <a:off x="5660844" y="2706688"/>
            <a:ext cx="1950" cy="41751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4000" dirty="0">
              <a:latin typeface="+mn-lt"/>
              <a:cs typeface="Arial" pitchFamily="34" charset="0"/>
            </a:endParaRPr>
          </a:p>
        </p:txBody>
      </p:sp>
      <p:sp>
        <p:nvSpPr>
          <p:cNvPr id="24582" name="Line 2"/>
          <p:cNvSpPr>
            <a:spLocks noChangeShapeType="1"/>
          </p:cNvSpPr>
          <p:nvPr/>
        </p:nvSpPr>
        <p:spPr bwMode="auto">
          <a:xfrm>
            <a:off x="7696019" y="2706688"/>
            <a:ext cx="1950" cy="41751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4000" dirty="0">
              <a:latin typeface="+mn-lt"/>
              <a:cs typeface="Arial" pitchFamily="34" charset="0"/>
            </a:endParaRPr>
          </a:p>
        </p:txBody>
      </p:sp>
      <p:sp>
        <p:nvSpPr>
          <p:cNvPr id="24583" name="Line 14"/>
          <p:cNvSpPr>
            <a:spLocks noChangeShapeType="1"/>
          </p:cNvSpPr>
          <p:nvPr/>
        </p:nvSpPr>
        <p:spPr bwMode="auto">
          <a:xfrm>
            <a:off x="3551057" y="2684463"/>
            <a:ext cx="1950" cy="234473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4000" dirty="0">
              <a:latin typeface="+mn-lt"/>
              <a:cs typeface="Arial" pitchFamily="34" charset="0"/>
            </a:endParaRPr>
          </a:p>
        </p:txBody>
      </p:sp>
      <p:sp>
        <p:nvSpPr>
          <p:cNvPr id="24584" name="Line 13"/>
          <p:cNvSpPr>
            <a:spLocks noChangeShapeType="1"/>
          </p:cNvSpPr>
          <p:nvPr/>
        </p:nvSpPr>
        <p:spPr bwMode="auto">
          <a:xfrm>
            <a:off x="1492250" y="2711450"/>
            <a:ext cx="1588" cy="33083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4000" dirty="0">
              <a:latin typeface="+mn-lt"/>
              <a:cs typeface="Arial" pitchFamily="34" charset="0"/>
            </a:endParaRPr>
          </a:p>
        </p:txBody>
      </p:sp>
      <p:sp>
        <p:nvSpPr>
          <p:cNvPr id="24585" name="AutoShape 20"/>
          <p:cNvSpPr>
            <a:spLocks noChangeArrowheads="1"/>
          </p:cNvSpPr>
          <p:nvPr/>
        </p:nvSpPr>
        <p:spPr bwMode="auto">
          <a:xfrm>
            <a:off x="850900" y="1143000"/>
            <a:ext cx="7467600" cy="622300"/>
          </a:xfrm>
          <a:prstGeom prst="roundRect">
            <a:avLst>
              <a:gd name="adj" fmla="val 500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800" dirty="0">
                <a:cs typeface="Arial" pitchFamily="34" charset="0"/>
              </a:rPr>
              <a:t>Manufacturer or producer</a:t>
            </a:r>
            <a:endParaRPr lang="en-US" sz="2800" dirty="0">
              <a:effectLst>
                <a:outerShdw blurRad="38100" dist="38100" dir="2700000" algn="tl">
                  <a:srgbClr val="C0C0C0"/>
                </a:outerShdw>
              </a:effectLst>
              <a:cs typeface="Arial" pitchFamily="34" charset="0"/>
            </a:endParaRPr>
          </a:p>
        </p:txBody>
      </p:sp>
      <p:sp>
        <p:nvSpPr>
          <p:cNvPr id="24587" name="AutoShape 19"/>
          <p:cNvSpPr>
            <a:spLocks noChangeArrowheads="1"/>
          </p:cNvSpPr>
          <p:nvPr/>
        </p:nvSpPr>
        <p:spPr bwMode="auto">
          <a:xfrm>
            <a:off x="673100" y="1981200"/>
            <a:ext cx="1778000" cy="762000"/>
          </a:xfrm>
          <a:prstGeom prst="roundRect">
            <a:avLst>
              <a:gd name="adj" fmla="val 38542"/>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400" dirty="0">
                <a:solidFill>
                  <a:schemeClr val="tx1"/>
                </a:solidFill>
                <a:cs typeface="Arial" pitchFamily="34" charset="0"/>
              </a:rPr>
              <a:t>GEICO</a:t>
            </a:r>
          </a:p>
        </p:txBody>
      </p:sp>
      <p:sp>
        <p:nvSpPr>
          <p:cNvPr id="32" name="AutoShape 16"/>
          <p:cNvSpPr>
            <a:spLocks noChangeArrowheads="1"/>
          </p:cNvSpPr>
          <p:nvPr/>
        </p:nvSpPr>
        <p:spPr bwMode="auto">
          <a:xfrm>
            <a:off x="2667000" y="1981200"/>
            <a:ext cx="1778000" cy="762000"/>
          </a:xfrm>
          <a:prstGeom prst="roundRect">
            <a:avLst>
              <a:gd name="adj" fmla="val 38542"/>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r>
              <a:rPr lang="en-US" sz="2400" dirty="0">
                <a:solidFill>
                  <a:schemeClr val="tx1"/>
                </a:solidFill>
                <a:cs typeface="Arial" pitchFamily="34" charset="0"/>
              </a:rPr>
              <a:t>Toyota</a:t>
            </a:r>
          </a:p>
        </p:txBody>
      </p:sp>
      <p:sp>
        <p:nvSpPr>
          <p:cNvPr id="35" name="AutoShape 17"/>
          <p:cNvSpPr>
            <a:spLocks noChangeArrowheads="1"/>
          </p:cNvSpPr>
          <p:nvPr/>
        </p:nvSpPr>
        <p:spPr bwMode="auto">
          <a:xfrm>
            <a:off x="4775200" y="1981200"/>
            <a:ext cx="1778000" cy="762000"/>
          </a:xfrm>
          <a:prstGeom prst="roundRect">
            <a:avLst>
              <a:gd name="adj" fmla="val 38542"/>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r>
              <a:rPr lang="en-US" sz="2400" dirty="0">
                <a:solidFill>
                  <a:schemeClr val="tx1"/>
                </a:solidFill>
                <a:cs typeface="Arial" pitchFamily="34" charset="0"/>
              </a:rPr>
              <a:t>Sara Lee</a:t>
            </a:r>
          </a:p>
        </p:txBody>
      </p:sp>
      <p:sp>
        <p:nvSpPr>
          <p:cNvPr id="39" name="AutoShape 18"/>
          <p:cNvSpPr>
            <a:spLocks noChangeArrowheads="1"/>
          </p:cNvSpPr>
          <p:nvPr/>
        </p:nvSpPr>
        <p:spPr bwMode="auto">
          <a:xfrm>
            <a:off x="6794500" y="1987685"/>
            <a:ext cx="1778000" cy="762000"/>
          </a:xfrm>
          <a:prstGeom prst="roundRect">
            <a:avLst>
              <a:gd name="adj" fmla="val 38542"/>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r>
              <a:rPr lang="en-US" sz="2400" dirty="0">
                <a:solidFill>
                  <a:schemeClr val="tx1"/>
                </a:solidFill>
                <a:cs typeface="Arial" pitchFamily="34" charset="0"/>
              </a:rPr>
              <a:t>Nestlé</a:t>
            </a:r>
            <a:endParaRPr lang="en-US" sz="2400" baseline="50000" dirty="0">
              <a:solidFill>
                <a:schemeClr val="tx1"/>
              </a:solidFill>
              <a:cs typeface="Arial" pitchFamily="34" charset="0"/>
            </a:endParaRPr>
          </a:p>
        </p:txBody>
      </p:sp>
      <p:sp>
        <p:nvSpPr>
          <p:cNvPr id="42" name="AutoShape 12"/>
          <p:cNvSpPr>
            <a:spLocks noChangeArrowheads="1"/>
          </p:cNvSpPr>
          <p:nvPr/>
        </p:nvSpPr>
        <p:spPr bwMode="auto">
          <a:xfrm>
            <a:off x="4775200" y="3200400"/>
            <a:ext cx="1778000" cy="457200"/>
          </a:xfrm>
          <a:prstGeom prst="roundRect">
            <a:avLst>
              <a:gd name="adj" fmla="val 500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r>
              <a:rPr lang="en-US" sz="2000" dirty="0">
                <a:solidFill>
                  <a:schemeClr val="tx1"/>
                </a:solidFill>
                <a:cs typeface="Arial" pitchFamily="34" charset="0"/>
              </a:rPr>
              <a:t>Wholesaler</a:t>
            </a:r>
          </a:p>
        </p:txBody>
      </p:sp>
      <p:sp>
        <p:nvSpPr>
          <p:cNvPr id="24593" name="Line 36"/>
          <p:cNvSpPr>
            <a:spLocks noChangeShapeType="1"/>
          </p:cNvSpPr>
          <p:nvPr/>
        </p:nvSpPr>
        <p:spPr bwMode="auto">
          <a:xfrm>
            <a:off x="5660844" y="3662363"/>
            <a:ext cx="1950" cy="136683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4000" dirty="0">
              <a:latin typeface="+mn-lt"/>
              <a:cs typeface="Arial" pitchFamily="34" charset="0"/>
            </a:endParaRPr>
          </a:p>
        </p:txBody>
      </p:sp>
      <p:sp>
        <p:nvSpPr>
          <p:cNvPr id="46" name="AutoShape 11"/>
          <p:cNvSpPr>
            <a:spLocks noChangeArrowheads="1"/>
          </p:cNvSpPr>
          <p:nvPr/>
        </p:nvSpPr>
        <p:spPr bwMode="auto">
          <a:xfrm>
            <a:off x="2667000" y="5092700"/>
            <a:ext cx="1778000" cy="457200"/>
          </a:xfrm>
          <a:prstGeom prst="roundRect">
            <a:avLst>
              <a:gd name="adj" fmla="val 500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000" dirty="0">
                <a:solidFill>
                  <a:schemeClr val="tx1"/>
                </a:solidFill>
                <a:cs typeface="Arial" pitchFamily="34" charset="0"/>
              </a:rPr>
              <a:t>Retailer</a:t>
            </a:r>
          </a:p>
        </p:txBody>
      </p:sp>
      <p:sp>
        <p:nvSpPr>
          <p:cNvPr id="49" name="AutoShape 10"/>
          <p:cNvSpPr>
            <a:spLocks noChangeArrowheads="1"/>
          </p:cNvSpPr>
          <p:nvPr/>
        </p:nvSpPr>
        <p:spPr bwMode="auto">
          <a:xfrm>
            <a:off x="4775200" y="5092700"/>
            <a:ext cx="1778000" cy="457200"/>
          </a:xfrm>
          <a:prstGeom prst="roundRect">
            <a:avLst>
              <a:gd name="adj" fmla="val 500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000" dirty="0">
                <a:solidFill>
                  <a:schemeClr val="tx1"/>
                </a:solidFill>
                <a:cs typeface="Arial" pitchFamily="34" charset="0"/>
              </a:rPr>
              <a:t>Retailer</a:t>
            </a:r>
          </a:p>
        </p:txBody>
      </p:sp>
      <p:sp>
        <p:nvSpPr>
          <p:cNvPr id="24596" name="Line 3"/>
          <p:cNvSpPr>
            <a:spLocks noChangeShapeType="1"/>
          </p:cNvSpPr>
          <p:nvPr/>
        </p:nvSpPr>
        <p:spPr bwMode="auto">
          <a:xfrm>
            <a:off x="7696019" y="3657600"/>
            <a:ext cx="1950" cy="41751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4000" dirty="0">
              <a:latin typeface="+mn-lt"/>
              <a:cs typeface="Arial" pitchFamily="34" charset="0"/>
            </a:endParaRPr>
          </a:p>
        </p:txBody>
      </p:sp>
      <p:sp>
        <p:nvSpPr>
          <p:cNvPr id="24597" name="Line 4"/>
          <p:cNvSpPr>
            <a:spLocks noChangeShapeType="1"/>
          </p:cNvSpPr>
          <p:nvPr/>
        </p:nvSpPr>
        <p:spPr bwMode="auto">
          <a:xfrm>
            <a:off x="7696019" y="4572000"/>
            <a:ext cx="1950" cy="457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4000" dirty="0">
              <a:latin typeface="+mn-lt"/>
              <a:cs typeface="Arial" pitchFamily="34" charset="0"/>
            </a:endParaRPr>
          </a:p>
        </p:txBody>
      </p:sp>
      <p:sp>
        <p:nvSpPr>
          <p:cNvPr id="24598" name="Line 5"/>
          <p:cNvSpPr>
            <a:spLocks noChangeShapeType="1"/>
          </p:cNvSpPr>
          <p:nvPr/>
        </p:nvSpPr>
        <p:spPr bwMode="auto">
          <a:xfrm>
            <a:off x="7696200" y="5562600"/>
            <a:ext cx="1588" cy="457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4000" dirty="0">
              <a:latin typeface="+mn-lt"/>
              <a:cs typeface="Arial" pitchFamily="34" charset="0"/>
            </a:endParaRPr>
          </a:p>
        </p:txBody>
      </p:sp>
      <p:sp>
        <p:nvSpPr>
          <p:cNvPr id="24599" name="AutoShape 7"/>
          <p:cNvSpPr>
            <a:spLocks noChangeArrowheads="1"/>
          </p:cNvSpPr>
          <p:nvPr/>
        </p:nvSpPr>
        <p:spPr bwMode="auto">
          <a:xfrm>
            <a:off x="6794500" y="3276600"/>
            <a:ext cx="1778000" cy="457200"/>
          </a:xfrm>
          <a:prstGeom prst="roundRect">
            <a:avLst>
              <a:gd name="adj" fmla="val 50000"/>
            </a:avLst>
          </a:prstGeom>
          <a:ln/>
          <a:extLst/>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000" dirty="0">
                <a:solidFill>
                  <a:schemeClr val="tx1"/>
                </a:solidFill>
                <a:cs typeface="Arial" pitchFamily="34" charset="0"/>
              </a:rPr>
              <a:t>Wholesaler</a:t>
            </a:r>
          </a:p>
        </p:txBody>
      </p:sp>
      <p:sp>
        <p:nvSpPr>
          <p:cNvPr id="57" name="AutoShape 8"/>
          <p:cNvSpPr>
            <a:spLocks noChangeArrowheads="1"/>
          </p:cNvSpPr>
          <p:nvPr/>
        </p:nvSpPr>
        <p:spPr bwMode="auto">
          <a:xfrm>
            <a:off x="6794500" y="4191000"/>
            <a:ext cx="1778000" cy="457200"/>
          </a:xfrm>
          <a:prstGeom prst="roundRect">
            <a:avLst>
              <a:gd name="adj" fmla="val 500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r>
              <a:rPr lang="en-US" sz="2000" dirty="0">
                <a:solidFill>
                  <a:schemeClr val="tx1"/>
                </a:solidFill>
                <a:cs typeface="Arial" pitchFamily="34" charset="0"/>
              </a:rPr>
              <a:t>Wholesaler</a:t>
            </a:r>
          </a:p>
        </p:txBody>
      </p:sp>
      <p:sp>
        <p:nvSpPr>
          <p:cNvPr id="60" name="AutoShape 9"/>
          <p:cNvSpPr>
            <a:spLocks noChangeArrowheads="1"/>
          </p:cNvSpPr>
          <p:nvPr/>
        </p:nvSpPr>
        <p:spPr bwMode="auto">
          <a:xfrm>
            <a:off x="6794500" y="5105400"/>
            <a:ext cx="1778000" cy="457200"/>
          </a:xfrm>
          <a:prstGeom prst="roundRect">
            <a:avLst>
              <a:gd name="adj" fmla="val 500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000" dirty="0">
                <a:solidFill>
                  <a:schemeClr val="tx1"/>
                </a:solidFill>
                <a:cs typeface="Arial" pitchFamily="34" charset="0"/>
              </a:rPr>
              <a:t>Retailer</a:t>
            </a:r>
          </a:p>
        </p:txBody>
      </p:sp>
      <p:sp>
        <p:nvSpPr>
          <p:cNvPr id="63" name="AutoShape 6"/>
          <p:cNvSpPr>
            <a:spLocks noChangeArrowheads="1"/>
          </p:cNvSpPr>
          <p:nvPr/>
        </p:nvSpPr>
        <p:spPr bwMode="auto">
          <a:xfrm>
            <a:off x="850900" y="6057900"/>
            <a:ext cx="7467600" cy="571500"/>
          </a:xfrm>
          <a:prstGeom prst="roundRect">
            <a:avLst>
              <a:gd name="adj" fmla="val 500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dirty="0">
                <a:solidFill>
                  <a:schemeClr val="tx1"/>
                </a:solidFill>
                <a:cs typeface="Arial" pitchFamily="34" charset="0"/>
              </a:rPr>
              <a:t>Consumer</a:t>
            </a:r>
          </a:p>
        </p:txBody>
      </p:sp>
    </p:spTree>
    <p:custDataLst>
      <p:tags r:id="rId1"/>
    </p:custDataLst>
    <p:extLst>
      <p:ext uri="{BB962C8B-B14F-4D97-AF65-F5344CB8AC3E}">
        <p14:creationId xmlns:p14="http://schemas.microsoft.com/office/powerpoint/2010/main" val="517083546"/>
      </p:ext>
    </p:extLst>
  </p:cSld>
  <p:clrMapOvr>
    <a:masterClrMapping/>
  </p:clrMapOvr>
  <p:transition>
    <p:pull dir="ru"/>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76200"/>
            <a:ext cx="8229600" cy="1103312"/>
          </a:xfrm>
        </p:spPr>
        <p:txBody>
          <a:bodyPr>
            <a:normAutofit fontScale="90000"/>
          </a:bodyPr>
          <a:lstStyle/>
          <a:p>
            <a:r>
              <a:rPr lang="en-IN" dirty="0"/>
              <a:t>The Promotion Element of the Marketing Mix</a:t>
            </a:r>
            <a:endParaRPr lang="en-US" dirty="0"/>
          </a:p>
        </p:txBody>
      </p:sp>
      <p:sp>
        <p:nvSpPr>
          <p:cNvPr id="48" name="Line 16"/>
          <p:cNvSpPr>
            <a:spLocks noChangeShapeType="1"/>
          </p:cNvSpPr>
          <p:nvPr/>
        </p:nvSpPr>
        <p:spPr bwMode="auto">
          <a:xfrm flipH="1" flipV="1">
            <a:off x="4572000" y="4419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cs typeface="Arial" pitchFamily="34" charset="0"/>
            </a:endParaRPr>
          </a:p>
        </p:txBody>
      </p:sp>
      <p:sp>
        <p:nvSpPr>
          <p:cNvPr id="56" name="Line 16"/>
          <p:cNvSpPr>
            <a:spLocks noChangeShapeType="1"/>
          </p:cNvSpPr>
          <p:nvPr/>
        </p:nvSpPr>
        <p:spPr bwMode="auto">
          <a:xfrm>
            <a:off x="2711450" y="2072481"/>
            <a:ext cx="946150" cy="82311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cs typeface="Arial" pitchFamily="34" charset="0"/>
            </a:endParaRPr>
          </a:p>
        </p:txBody>
      </p:sp>
      <p:sp>
        <p:nvSpPr>
          <p:cNvPr id="59" name="Line 16"/>
          <p:cNvSpPr>
            <a:spLocks noChangeShapeType="1"/>
          </p:cNvSpPr>
          <p:nvPr/>
        </p:nvSpPr>
        <p:spPr bwMode="auto">
          <a:xfrm flipH="1">
            <a:off x="5562600" y="2209800"/>
            <a:ext cx="9144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cs typeface="Arial" pitchFamily="34" charset="0"/>
            </a:endParaRPr>
          </a:p>
        </p:txBody>
      </p:sp>
      <p:sp>
        <p:nvSpPr>
          <p:cNvPr id="25606" name="Oval 28"/>
          <p:cNvSpPr>
            <a:spLocks noChangeArrowheads="1"/>
          </p:cNvSpPr>
          <p:nvPr/>
        </p:nvSpPr>
        <p:spPr bwMode="auto">
          <a:xfrm>
            <a:off x="3429000" y="2362200"/>
            <a:ext cx="2306638" cy="2298700"/>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300" b="1" dirty="0">
                <a:cs typeface="Arial" pitchFamily="34" charset="0"/>
              </a:rPr>
              <a:t> </a:t>
            </a:r>
            <a:r>
              <a:rPr lang="en-US" sz="2400" b="1" dirty="0">
                <a:cs typeface="Arial" pitchFamily="34" charset="0"/>
              </a:rPr>
              <a:t>Telling and </a:t>
            </a:r>
            <a:br>
              <a:rPr lang="en-US" sz="2400" b="1" dirty="0">
                <a:cs typeface="Arial" pitchFamily="34" charset="0"/>
              </a:rPr>
            </a:br>
            <a:r>
              <a:rPr lang="en-US" sz="2400" b="1" dirty="0">
                <a:cs typeface="Arial" pitchFamily="34" charset="0"/>
              </a:rPr>
              <a:t>Selling </a:t>
            </a:r>
            <a:br>
              <a:rPr lang="en-US" sz="2400" b="1" dirty="0">
                <a:cs typeface="Arial" pitchFamily="34" charset="0"/>
              </a:rPr>
            </a:br>
            <a:r>
              <a:rPr lang="en-US" sz="2400" b="1" dirty="0">
                <a:cs typeface="Arial" pitchFamily="34" charset="0"/>
              </a:rPr>
              <a:t>the Customer</a:t>
            </a:r>
          </a:p>
        </p:txBody>
      </p:sp>
      <p:sp>
        <p:nvSpPr>
          <p:cNvPr id="65" name="AutoShape 6"/>
          <p:cNvSpPr>
            <a:spLocks noChangeArrowheads="1"/>
          </p:cNvSpPr>
          <p:nvPr/>
        </p:nvSpPr>
        <p:spPr bwMode="auto">
          <a:xfrm>
            <a:off x="6400800" y="1295400"/>
            <a:ext cx="2101850" cy="1554163"/>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Mass Selling</a:t>
            </a:r>
          </a:p>
        </p:txBody>
      </p:sp>
      <p:sp>
        <p:nvSpPr>
          <p:cNvPr id="66" name="AutoShape 6"/>
          <p:cNvSpPr>
            <a:spLocks noChangeArrowheads="1"/>
          </p:cNvSpPr>
          <p:nvPr/>
        </p:nvSpPr>
        <p:spPr bwMode="auto">
          <a:xfrm>
            <a:off x="609600" y="1295400"/>
            <a:ext cx="2101850" cy="1554163"/>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Personal </a:t>
            </a:r>
            <a:br>
              <a:rPr lang="en-US" sz="2400" b="1" dirty="0">
                <a:cs typeface="Arial" pitchFamily="34" charset="0"/>
              </a:rPr>
            </a:br>
            <a:r>
              <a:rPr lang="en-US" sz="2400" b="1" dirty="0">
                <a:cs typeface="Arial" pitchFamily="34" charset="0"/>
              </a:rPr>
              <a:t>Selling</a:t>
            </a:r>
          </a:p>
        </p:txBody>
      </p:sp>
      <p:sp>
        <p:nvSpPr>
          <p:cNvPr id="67" name="AutoShape 6"/>
          <p:cNvSpPr>
            <a:spLocks noChangeArrowheads="1"/>
          </p:cNvSpPr>
          <p:nvPr/>
        </p:nvSpPr>
        <p:spPr bwMode="auto">
          <a:xfrm>
            <a:off x="3536950" y="4876800"/>
            <a:ext cx="2101850" cy="1554163"/>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Sales</a:t>
            </a:r>
            <a:br>
              <a:rPr lang="en-US" sz="2400" b="1" dirty="0">
                <a:cs typeface="Arial" pitchFamily="34" charset="0"/>
              </a:rPr>
            </a:br>
            <a:r>
              <a:rPr lang="en-US" sz="2400" b="1" dirty="0">
                <a:cs typeface="Arial" pitchFamily="34" charset="0"/>
              </a:rPr>
              <a:t>Promotion</a:t>
            </a:r>
          </a:p>
        </p:txBody>
      </p:sp>
    </p:spTree>
    <p:custDataLst>
      <p:tags r:id="rId1"/>
    </p:custDataLst>
    <p:extLst>
      <p:ext uri="{BB962C8B-B14F-4D97-AF65-F5344CB8AC3E}">
        <p14:creationId xmlns:p14="http://schemas.microsoft.com/office/powerpoint/2010/main" val="198870977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500"/>
                                        <p:tgtEl>
                                          <p:spTgt spid="56"/>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right)">
                                      <p:cBhvr>
                                        <p:cTn id="11" dur="500"/>
                                        <p:tgtEl>
                                          <p:spTgt spid="6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66"/>
                                        </p:tgtEl>
                                        <p:attrNameLst>
                                          <p:attrName>style.color</p:attrName>
                                        </p:attrNameLst>
                                      </p:cBhvr>
                                      <p:by>
                                        <p:hsl h="0" s="-70588" l="0"/>
                                      </p:by>
                                    </p:animClr>
                                    <p:animClr clrSpc="hsl" dir="cw">
                                      <p:cBhvr>
                                        <p:cTn id="16" dur="500" fill="hold"/>
                                        <p:tgtEl>
                                          <p:spTgt spid="66"/>
                                        </p:tgtEl>
                                        <p:attrNameLst>
                                          <p:attrName>fillcolor</p:attrName>
                                        </p:attrNameLst>
                                      </p:cBhvr>
                                      <p:by>
                                        <p:hsl h="0" s="-70588" l="0"/>
                                      </p:by>
                                    </p:animClr>
                                    <p:animClr clrSpc="hsl" dir="cw">
                                      <p:cBhvr>
                                        <p:cTn id="17" dur="500" fill="hold"/>
                                        <p:tgtEl>
                                          <p:spTgt spid="66"/>
                                        </p:tgtEl>
                                        <p:attrNameLst>
                                          <p:attrName>stroke.color</p:attrName>
                                        </p:attrNameLst>
                                      </p:cBhvr>
                                      <p:by>
                                        <p:hsl h="0" s="-70588" l="0"/>
                                      </p:by>
                                    </p:animClr>
                                    <p:set>
                                      <p:cBhvr>
                                        <p:cTn id="18" dur="500" fill="hold"/>
                                        <p:tgtEl>
                                          <p:spTgt spid="66"/>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wipe(down)">
                                      <p:cBhvr>
                                        <p:cTn id="21" dur="500"/>
                                        <p:tgtEl>
                                          <p:spTgt spid="59"/>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wipe(left)">
                                      <p:cBhvr>
                                        <p:cTn id="25" dur="500"/>
                                        <p:tgtEl>
                                          <p:spTgt spid="6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65"/>
                                        </p:tgtEl>
                                        <p:attrNameLst>
                                          <p:attrName>style.color</p:attrName>
                                        </p:attrNameLst>
                                      </p:cBhvr>
                                      <p:by>
                                        <p:hsl h="0" s="-70588" l="0"/>
                                      </p:by>
                                    </p:animClr>
                                    <p:animClr clrSpc="hsl" dir="cw">
                                      <p:cBhvr>
                                        <p:cTn id="30" dur="500" fill="hold"/>
                                        <p:tgtEl>
                                          <p:spTgt spid="65"/>
                                        </p:tgtEl>
                                        <p:attrNameLst>
                                          <p:attrName>fillcolor</p:attrName>
                                        </p:attrNameLst>
                                      </p:cBhvr>
                                      <p:by>
                                        <p:hsl h="0" s="-70588" l="0"/>
                                      </p:by>
                                    </p:animClr>
                                    <p:animClr clrSpc="hsl" dir="cw">
                                      <p:cBhvr>
                                        <p:cTn id="31" dur="500" fill="hold"/>
                                        <p:tgtEl>
                                          <p:spTgt spid="65"/>
                                        </p:tgtEl>
                                        <p:attrNameLst>
                                          <p:attrName>stroke.color</p:attrName>
                                        </p:attrNameLst>
                                      </p:cBhvr>
                                      <p:by>
                                        <p:hsl h="0" s="-70588" l="0"/>
                                      </p:by>
                                    </p:animClr>
                                    <p:set>
                                      <p:cBhvr>
                                        <p:cTn id="32" dur="500" fill="hold"/>
                                        <p:tgtEl>
                                          <p:spTgt spid="65"/>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up)">
                                      <p:cBhvr>
                                        <p:cTn id="35" dur="500"/>
                                        <p:tgtEl>
                                          <p:spTgt spid="48"/>
                                        </p:tgtEl>
                                      </p:cBhvr>
                                    </p:animEffect>
                                  </p:childTnLst>
                                </p:cTn>
                              </p:par>
                            </p:childTnLst>
                          </p:cTn>
                        </p:par>
                        <p:par>
                          <p:cTn id="36" fill="hold" nodeType="afterGroup">
                            <p:stCondLst>
                              <p:cond delay="500"/>
                            </p:stCondLst>
                            <p:childTnLst>
                              <p:par>
                                <p:cTn id="37" presetID="22" presetClass="entr" presetSubtype="1" fill="hold" grpId="0" nodeType="after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wipe(up)">
                                      <p:cBhvr>
                                        <p:cTn id="3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6" grpId="0" animBg="1"/>
      <p:bldP spid="59" grpId="0" animBg="1"/>
      <p:bldP spid="65" grpId="0" animBg="1"/>
      <p:bldP spid="65" grpId="1" animBg="1"/>
      <p:bldP spid="66" grpId="0" animBg="1"/>
      <p:bldP spid="66" grpId="1" animBg="1"/>
      <p:bldP spid="6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dirty="0"/>
              <a:t>Checking Your Knowledge</a:t>
            </a:r>
          </a:p>
        </p:txBody>
      </p:sp>
      <p:sp>
        <p:nvSpPr>
          <p:cNvPr id="28675" name="Rectangle 3"/>
          <p:cNvSpPr>
            <a:spLocks noGrp="1" noChangeArrowheads="1"/>
          </p:cNvSpPr>
          <p:nvPr>
            <p:ph idx="1"/>
          </p:nvPr>
        </p:nvSpPr>
        <p:spPr/>
        <p:txBody>
          <a:bodyPr>
            <a:normAutofit fontScale="92500" lnSpcReduction="10000"/>
          </a:bodyPr>
          <a:lstStyle/>
          <a:p>
            <a:pPr marL="0" indent="0">
              <a:buNone/>
            </a:pPr>
            <a:r>
              <a:rPr lang="en-US" dirty="0"/>
              <a:t>General Motors is considering increasing the length of its bumper-to-bumper warranty on new vehicles from 3 years to 5 years. The marketing mix variable being considered here is:</a:t>
            </a:r>
          </a:p>
          <a:p>
            <a:pPr marL="0" indent="0">
              <a:buNone/>
              <a:tabLst>
                <a:tab pos="55563" algn="l"/>
              </a:tabLst>
            </a:pPr>
            <a:r>
              <a:rPr lang="en-US" dirty="0"/>
              <a:t>A.	product.</a:t>
            </a:r>
          </a:p>
          <a:p>
            <a:pPr marL="0" indent="0">
              <a:buNone/>
              <a:tabLst>
                <a:tab pos="55563" algn="l"/>
              </a:tabLst>
            </a:pPr>
            <a:r>
              <a:rPr lang="en-US" dirty="0"/>
              <a:t>B.	personnel.</a:t>
            </a:r>
          </a:p>
          <a:p>
            <a:pPr marL="0" indent="0">
              <a:buNone/>
              <a:tabLst>
                <a:tab pos="55563" algn="l"/>
              </a:tabLst>
            </a:pPr>
            <a:r>
              <a:rPr lang="en-US" dirty="0"/>
              <a:t>C.	place.</a:t>
            </a:r>
          </a:p>
          <a:p>
            <a:pPr marL="0" indent="0">
              <a:buNone/>
              <a:tabLst>
                <a:tab pos="55563" algn="l"/>
              </a:tabLst>
            </a:pPr>
            <a:r>
              <a:rPr lang="en-US" dirty="0"/>
              <a:t>D.	promotion.</a:t>
            </a:r>
          </a:p>
          <a:p>
            <a:pPr marL="0" indent="0">
              <a:buNone/>
              <a:tabLst>
                <a:tab pos="55563" algn="l"/>
              </a:tabLst>
            </a:pPr>
            <a:r>
              <a:rPr lang="en-US" dirty="0"/>
              <a:t>E.	price.</a:t>
            </a:r>
          </a:p>
          <a:p>
            <a:endParaRPr lang="en-US" dirty="0"/>
          </a:p>
        </p:txBody>
      </p:sp>
    </p:spTree>
    <p:custDataLst>
      <p:tags r:id="rId1"/>
    </p:custDataLst>
    <p:extLst>
      <p:ext uri="{BB962C8B-B14F-4D97-AF65-F5344CB8AC3E}">
        <p14:creationId xmlns:p14="http://schemas.microsoft.com/office/powerpoint/2010/main" val="1857996173"/>
      </p:ext>
    </p:extLst>
  </p:cSld>
  <p:clrMapOvr>
    <a:masterClrMapping/>
  </p:clrMapOvr>
  <p:transition>
    <p:pull dir="ru"/>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dirty="0"/>
              <a:t>Checking Your Knowledge</a:t>
            </a:r>
          </a:p>
        </p:txBody>
      </p:sp>
      <p:sp>
        <p:nvSpPr>
          <p:cNvPr id="59395" name="Rectangle 3"/>
          <p:cNvSpPr>
            <a:spLocks noGrp="1" noChangeArrowheads="1"/>
          </p:cNvSpPr>
          <p:nvPr>
            <p:ph idx="1"/>
          </p:nvPr>
        </p:nvSpPr>
        <p:spPr/>
        <p:txBody>
          <a:bodyPr>
            <a:normAutofit fontScale="85000" lnSpcReduction="10000"/>
          </a:bodyPr>
          <a:lstStyle/>
          <a:p>
            <a:pPr marL="65087" indent="0">
              <a:buNone/>
            </a:pPr>
            <a:r>
              <a:rPr lang="en-US" dirty="0"/>
              <a:t>A television network is trying to generate interest in a new television show in advance of its premiere. The network sends out press releases and makes the star of the new show available for guest appearances on TV and radio talk shows. The marketing mix variable involved here is:</a:t>
            </a:r>
          </a:p>
          <a:p>
            <a:pPr marL="65087" indent="0">
              <a:buNone/>
              <a:tabLst>
                <a:tab pos="573088" algn="l"/>
              </a:tabLst>
            </a:pPr>
            <a:r>
              <a:rPr lang="en-US" dirty="0"/>
              <a:t>A.	product.</a:t>
            </a:r>
          </a:p>
          <a:p>
            <a:pPr marL="65087" indent="0">
              <a:buNone/>
              <a:tabLst>
                <a:tab pos="573088" algn="l"/>
              </a:tabLst>
            </a:pPr>
            <a:r>
              <a:rPr lang="en-US" dirty="0"/>
              <a:t>B.	personnel.</a:t>
            </a:r>
          </a:p>
          <a:p>
            <a:pPr marL="65087" indent="0">
              <a:buNone/>
              <a:tabLst>
                <a:tab pos="573088" algn="l"/>
              </a:tabLst>
            </a:pPr>
            <a:r>
              <a:rPr lang="en-US" dirty="0"/>
              <a:t>C.	place.</a:t>
            </a:r>
          </a:p>
          <a:p>
            <a:pPr marL="65087" indent="0">
              <a:buNone/>
              <a:tabLst>
                <a:tab pos="573088" algn="l"/>
              </a:tabLst>
            </a:pPr>
            <a:r>
              <a:rPr lang="en-US" dirty="0"/>
              <a:t>D.	promotion.</a:t>
            </a:r>
          </a:p>
          <a:p>
            <a:pPr marL="65087" indent="0">
              <a:buNone/>
              <a:tabLst>
                <a:tab pos="573088" algn="l"/>
              </a:tabLst>
            </a:pPr>
            <a:r>
              <a:rPr lang="en-US" dirty="0"/>
              <a:t>E.	price.</a:t>
            </a:r>
          </a:p>
          <a:p>
            <a:endParaRPr lang="en-US" dirty="0"/>
          </a:p>
        </p:txBody>
      </p:sp>
    </p:spTree>
    <p:custDataLst>
      <p:tags r:id="rId1"/>
    </p:custDataLst>
    <p:extLst>
      <p:ext uri="{BB962C8B-B14F-4D97-AF65-F5344CB8AC3E}">
        <p14:creationId xmlns:p14="http://schemas.microsoft.com/office/powerpoint/2010/main" val="1263461176"/>
      </p:ext>
    </p:extLst>
  </p:cSld>
  <p:clrMapOvr>
    <a:masterClrMapping/>
  </p:clrMapOvr>
  <p:transition>
    <p:pull dir="ru"/>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152400"/>
            <a:ext cx="8229600" cy="1398587"/>
          </a:xfrm>
        </p:spPr>
        <p:txBody>
          <a:bodyPr>
            <a:normAutofit fontScale="90000"/>
          </a:bodyPr>
          <a:lstStyle/>
          <a:p>
            <a:r>
              <a:rPr lang="en-IN" dirty="0"/>
              <a:t>The Price Element of the Marketing Mix</a:t>
            </a:r>
            <a:endParaRPr lang="en-US" dirty="0"/>
          </a:p>
        </p:txBody>
      </p:sp>
      <p:cxnSp>
        <p:nvCxnSpPr>
          <p:cNvPr id="10" name="Straight Arrow Connector 41"/>
          <p:cNvCxnSpPr>
            <a:cxnSpLocks noChangeShapeType="1"/>
          </p:cNvCxnSpPr>
          <p:nvPr/>
        </p:nvCxnSpPr>
        <p:spPr bwMode="auto">
          <a:xfrm>
            <a:off x="5562600" y="3960813"/>
            <a:ext cx="838200" cy="1587"/>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1" name="Straight Arrow Connector 38"/>
          <p:cNvCxnSpPr>
            <a:cxnSpLocks noChangeShapeType="1"/>
          </p:cNvCxnSpPr>
          <p:nvPr/>
        </p:nvCxnSpPr>
        <p:spPr bwMode="auto">
          <a:xfrm rot="10800000">
            <a:off x="2667000" y="3962400"/>
            <a:ext cx="1143000" cy="1588"/>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6" name="AutoShape 4">
            <a:hlinkHover r:id="" action="ppaction://macro?name=changecolor"/>
          </p:cNvPr>
          <p:cNvSpPr>
            <a:spLocks noChangeArrowheads="1"/>
          </p:cNvSpPr>
          <p:nvPr/>
        </p:nvSpPr>
        <p:spPr bwMode="auto">
          <a:xfrm>
            <a:off x="6477000" y="3276600"/>
            <a:ext cx="2209800" cy="1295398"/>
          </a:xfrm>
          <a:prstGeom prst="roundRect">
            <a:avLst>
              <a:gd name="adj" fmla="val 2619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t>Cost of the Whole Marketing Mix</a:t>
            </a:r>
          </a:p>
        </p:txBody>
      </p:sp>
      <p:sp>
        <p:nvSpPr>
          <p:cNvPr id="20" name="AutoShape 26">
            <a:hlinkHover r:id="" action="ppaction://macro?name=changecolor"/>
          </p:cNvPr>
          <p:cNvSpPr>
            <a:spLocks noChangeArrowheads="1"/>
          </p:cNvSpPr>
          <p:nvPr/>
        </p:nvSpPr>
        <p:spPr bwMode="auto">
          <a:xfrm>
            <a:off x="381000" y="3276600"/>
            <a:ext cx="2209800" cy="1295399"/>
          </a:xfrm>
          <a:prstGeom prst="roundRect">
            <a:avLst>
              <a:gd name="adj" fmla="val 2619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Competition in the Target Market </a:t>
            </a:r>
          </a:p>
        </p:txBody>
      </p:sp>
      <p:sp>
        <p:nvSpPr>
          <p:cNvPr id="26638" name="Oval 12"/>
          <p:cNvSpPr>
            <a:spLocks noChangeArrowheads="1"/>
          </p:cNvSpPr>
          <p:nvPr/>
        </p:nvSpPr>
        <p:spPr bwMode="auto">
          <a:xfrm>
            <a:off x="3429000" y="2819400"/>
            <a:ext cx="2314575" cy="2206625"/>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dirty="0"/>
              <a:t>Price</a:t>
            </a:r>
            <a:br>
              <a:rPr lang="en-US" sz="2800" b="1" dirty="0"/>
            </a:br>
            <a:r>
              <a:rPr lang="en-US" sz="2800" b="1" dirty="0"/>
              <a:t>Setting</a:t>
            </a:r>
          </a:p>
        </p:txBody>
      </p:sp>
    </p:spTree>
    <p:custDataLst>
      <p:tags r:id="rId1"/>
    </p:custDataLst>
    <p:extLst>
      <p:ext uri="{BB962C8B-B14F-4D97-AF65-F5344CB8AC3E}">
        <p14:creationId xmlns:p14="http://schemas.microsoft.com/office/powerpoint/2010/main" val="106473028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6"/>
                                        </p:tgtEl>
                                        <p:attrNameLst>
                                          <p:attrName>style.color</p:attrName>
                                        </p:attrNameLst>
                                      </p:cBhvr>
                                      <p:by>
                                        <p:hsl h="0" s="-70588" l="0"/>
                                      </p:by>
                                    </p:animClr>
                                    <p:animClr clrSpc="hsl" dir="cw">
                                      <p:cBhvr>
                                        <p:cTn id="16" dur="500" fill="hold"/>
                                        <p:tgtEl>
                                          <p:spTgt spid="16"/>
                                        </p:tgtEl>
                                        <p:attrNameLst>
                                          <p:attrName>fillcolor</p:attrName>
                                        </p:attrNameLst>
                                      </p:cBhvr>
                                      <p:by>
                                        <p:hsl h="0" s="-70588" l="0"/>
                                      </p:by>
                                    </p:animClr>
                                    <p:animClr clrSpc="hsl" dir="cw">
                                      <p:cBhvr>
                                        <p:cTn id="17" dur="500" fill="hold"/>
                                        <p:tgtEl>
                                          <p:spTgt spid="16"/>
                                        </p:tgtEl>
                                        <p:attrNameLst>
                                          <p:attrName>stroke.color</p:attrName>
                                        </p:attrNameLst>
                                      </p:cBhvr>
                                      <p:by>
                                        <p:hsl h="0" s="-70588" l="0"/>
                                      </p:by>
                                    </p:animClr>
                                    <p:set>
                                      <p:cBhvr>
                                        <p:cTn id="18" dur="500" fill="hold"/>
                                        <p:tgtEl>
                                          <p:spTgt spid="16"/>
                                        </p:tgtEl>
                                        <p:attrNameLst>
                                          <p:attrName>fill.type</p:attrName>
                                        </p:attrNameLst>
                                      </p:cBhvr>
                                      <p:to>
                                        <p:strVal val="solid"/>
                                      </p:to>
                                    </p:set>
                                  </p:childTnLst>
                                </p:cTn>
                              </p:par>
                            </p:childTnLst>
                          </p:cTn>
                        </p:par>
                        <p:par>
                          <p:cTn id="19" fill="hold">
                            <p:stCondLst>
                              <p:cond delay="500"/>
                            </p:stCondLst>
                            <p:childTnLst>
                              <p:par>
                                <p:cTn id="20" presetID="2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500"/>
                                        <p:tgtEl>
                                          <p:spTgt spid="11"/>
                                        </p:tgtEl>
                                      </p:cBhvr>
                                    </p:animEffect>
                                  </p:childTnLst>
                                </p:cTn>
                              </p:par>
                            </p:childTnLst>
                          </p:cTn>
                        </p:par>
                        <p:par>
                          <p:cTn id="23" fill="hold" nodeType="afterGroup">
                            <p:stCondLst>
                              <p:cond delay="1000"/>
                            </p:stCondLst>
                            <p:childTnLst>
                              <p:par>
                                <p:cTn id="24" presetID="22" presetClass="entr" presetSubtype="2"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right)">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152400"/>
            <a:ext cx="8229600" cy="1398587"/>
          </a:xfrm>
        </p:spPr>
        <p:txBody>
          <a:bodyPr>
            <a:normAutofit fontScale="90000"/>
          </a:bodyPr>
          <a:lstStyle/>
          <a:p>
            <a:r>
              <a:rPr lang="en-IN" dirty="0"/>
              <a:t>All Four Ps Contribute to the Whole</a:t>
            </a:r>
            <a:endParaRPr lang="en-US" dirty="0"/>
          </a:p>
        </p:txBody>
      </p:sp>
      <p:grpSp>
        <p:nvGrpSpPr>
          <p:cNvPr id="2" name="Group 67"/>
          <p:cNvGrpSpPr>
            <a:grpSpLocks/>
          </p:cNvGrpSpPr>
          <p:nvPr/>
        </p:nvGrpSpPr>
        <p:grpSpPr bwMode="auto">
          <a:xfrm>
            <a:off x="914400" y="1600200"/>
            <a:ext cx="2828925" cy="4495800"/>
            <a:chOff x="576" y="864"/>
            <a:chExt cx="1782" cy="2832"/>
          </a:xfrm>
        </p:grpSpPr>
        <p:grpSp>
          <p:nvGrpSpPr>
            <p:cNvPr id="27665" name="Group 62"/>
            <p:cNvGrpSpPr>
              <a:grpSpLocks/>
            </p:cNvGrpSpPr>
            <p:nvPr/>
          </p:nvGrpSpPr>
          <p:grpSpPr bwMode="auto">
            <a:xfrm>
              <a:off x="966" y="864"/>
              <a:ext cx="1392" cy="2832"/>
              <a:chOff x="966" y="864"/>
              <a:chExt cx="1392" cy="2832"/>
            </a:xfrm>
          </p:grpSpPr>
          <p:sp>
            <p:nvSpPr>
              <p:cNvPr id="27672" name="AutoShape 13">
                <a:hlinkHover r:id="" action="ppaction://macro?name=changecolor"/>
              </p:cNvPr>
              <p:cNvSpPr>
                <a:spLocks noChangeArrowheads="1"/>
              </p:cNvSpPr>
              <p:nvPr/>
            </p:nvSpPr>
            <p:spPr bwMode="auto">
              <a:xfrm>
                <a:off x="966" y="864"/>
                <a:ext cx="1392" cy="610"/>
              </a:xfrm>
              <a:prstGeom prst="roundRect">
                <a:avLst>
                  <a:gd name="adj" fmla="val 26190"/>
                </a:avLst>
              </a:prstGeom>
              <a:ln>
                <a:solidFill>
                  <a:schemeClr val="accent1"/>
                </a:solidFill>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t>Product</a:t>
                </a:r>
              </a:p>
            </p:txBody>
          </p:sp>
          <p:sp>
            <p:nvSpPr>
              <p:cNvPr id="27673" name="AutoShape 14">
                <a:hlinkHover r:id="" action="ppaction://macro?name=changecolor"/>
              </p:cNvPr>
              <p:cNvSpPr>
                <a:spLocks noChangeArrowheads="1"/>
              </p:cNvSpPr>
              <p:nvPr/>
            </p:nvSpPr>
            <p:spPr bwMode="auto">
              <a:xfrm>
                <a:off x="966" y="1605"/>
                <a:ext cx="1392" cy="610"/>
              </a:xfrm>
              <a:prstGeom prst="roundRect">
                <a:avLst>
                  <a:gd name="adj" fmla="val 26190"/>
                </a:avLst>
              </a:prstGeom>
              <a:ln>
                <a:solidFill>
                  <a:schemeClr val="accent1"/>
                </a:solidFill>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t>Place</a:t>
                </a:r>
              </a:p>
            </p:txBody>
          </p:sp>
          <p:sp>
            <p:nvSpPr>
              <p:cNvPr id="27674" name="AutoShape 15">
                <a:hlinkHover r:id="" action="ppaction://macro?name=changecolor"/>
              </p:cNvPr>
              <p:cNvSpPr>
                <a:spLocks noChangeArrowheads="1"/>
              </p:cNvSpPr>
              <p:nvPr/>
            </p:nvSpPr>
            <p:spPr bwMode="auto">
              <a:xfrm>
                <a:off x="966" y="2345"/>
                <a:ext cx="1392" cy="610"/>
              </a:xfrm>
              <a:prstGeom prst="roundRect">
                <a:avLst>
                  <a:gd name="adj" fmla="val 26190"/>
                </a:avLst>
              </a:prstGeom>
              <a:ln>
                <a:solidFill>
                  <a:schemeClr val="accent1"/>
                </a:solidFill>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t>Promotion</a:t>
                </a:r>
              </a:p>
            </p:txBody>
          </p:sp>
          <p:sp>
            <p:nvSpPr>
              <p:cNvPr id="27675" name="AutoShape 16">
                <a:hlinkHover r:id="" action="ppaction://macro?name=changecolor"/>
              </p:cNvPr>
              <p:cNvSpPr>
                <a:spLocks noChangeArrowheads="1"/>
              </p:cNvSpPr>
              <p:nvPr/>
            </p:nvSpPr>
            <p:spPr bwMode="auto">
              <a:xfrm>
                <a:off x="966" y="3086"/>
                <a:ext cx="1392" cy="610"/>
              </a:xfrm>
              <a:prstGeom prst="roundRect">
                <a:avLst>
                  <a:gd name="adj" fmla="val 26190"/>
                </a:avLst>
              </a:prstGeom>
              <a:ln>
                <a:solidFill>
                  <a:schemeClr val="accent1"/>
                </a:solidFill>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t>Price</a:t>
                </a:r>
              </a:p>
            </p:txBody>
          </p:sp>
        </p:grpSp>
        <p:grpSp>
          <p:nvGrpSpPr>
            <p:cNvPr id="27666" name="Group 61"/>
            <p:cNvGrpSpPr>
              <a:grpSpLocks/>
            </p:cNvGrpSpPr>
            <p:nvPr/>
          </p:nvGrpSpPr>
          <p:grpSpPr bwMode="auto">
            <a:xfrm>
              <a:off x="576" y="1169"/>
              <a:ext cx="384" cy="2237"/>
              <a:chOff x="576" y="1169"/>
              <a:chExt cx="384" cy="2237"/>
            </a:xfrm>
          </p:grpSpPr>
          <p:sp>
            <p:nvSpPr>
              <p:cNvPr id="27667" name="Line 17"/>
              <p:cNvSpPr>
                <a:spLocks noChangeShapeType="1"/>
              </p:cNvSpPr>
              <p:nvPr/>
            </p:nvSpPr>
            <p:spPr bwMode="auto">
              <a:xfrm flipH="1">
                <a:off x="576" y="1169"/>
                <a:ext cx="38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68" name="Line 18"/>
              <p:cNvSpPr>
                <a:spLocks noChangeShapeType="1"/>
              </p:cNvSpPr>
              <p:nvPr/>
            </p:nvSpPr>
            <p:spPr bwMode="auto">
              <a:xfrm flipH="1">
                <a:off x="576" y="1910"/>
                <a:ext cx="38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69" name="Line 19"/>
              <p:cNvSpPr>
                <a:spLocks noChangeShapeType="1"/>
              </p:cNvSpPr>
              <p:nvPr/>
            </p:nvSpPr>
            <p:spPr bwMode="auto">
              <a:xfrm flipH="1">
                <a:off x="576" y="2650"/>
                <a:ext cx="38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70" name="Line 20"/>
              <p:cNvSpPr>
                <a:spLocks noChangeShapeType="1"/>
              </p:cNvSpPr>
              <p:nvPr/>
            </p:nvSpPr>
            <p:spPr bwMode="auto">
              <a:xfrm flipH="1">
                <a:off x="576" y="3391"/>
                <a:ext cx="38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71" name="Line 21"/>
              <p:cNvSpPr>
                <a:spLocks noChangeShapeType="1"/>
              </p:cNvSpPr>
              <p:nvPr/>
            </p:nvSpPr>
            <p:spPr bwMode="auto">
              <a:xfrm>
                <a:off x="576" y="1169"/>
                <a:ext cx="0" cy="22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grpSp>
        <p:nvGrpSpPr>
          <p:cNvPr id="5" name="Group 70"/>
          <p:cNvGrpSpPr>
            <a:grpSpLocks/>
          </p:cNvGrpSpPr>
          <p:nvPr/>
        </p:nvGrpSpPr>
        <p:grpSpPr bwMode="auto">
          <a:xfrm>
            <a:off x="3819525" y="2171700"/>
            <a:ext cx="4667250" cy="3587750"/>
            <a:chOff x="2406" y="1224"/>
            <a:chExt cx="2940" cy="2260"/>
          </a:xfrm>
        </p:grpSpPr>
        <p:grpSp>
          <p:nvGrpSpPr>
            <p:cNvPr id="27659" name="Group 68"/>
            <p:cNvGrpSpPr>
              <a:grpSpLocks/>
            </p:cNvGrpSpPr>
            <p:nvPr/>
          </p:nvGrpSpPr>
          <p:grpSpPr bwMode="auto">
            <a:xfrm>
              <a:off x="2406" y="1224"/>
              <a:ext cx="1674" cy="2260"/>
              <a:chOff x="2406" y="1224"/>
              <a:chExt cx="1674" cy="2260"/>
            </a:xfrm>
          </p:grpSpPr>
          <p:sp>
            <p:nvSpPr>
              <p:cNvPr id="27661" name="Line 4"/>
              <p:cNvSpPr>
                <a:spLocks noChangeShapeType="1"/>
              </p:cNvSpPr>
              <p:nvPr/>
            </p:nvSpPr>
            <p:spPr bwMode="auto">
              <a:xfrm>
                <a:off x="2406" y="1224"/>
                <a:ext cx="1584" cy="610"/>
              </a:xfrm>
              <a:prstGeom prst="line">
                <a:avLst/>
              </a:prstGeom>
              <a:ln>
                <a:solidFill>
                  <a:srgbClr val="FF0000"/>
                </a:solidFill>
                <a:headEnd/>
                <a:tailEnd type="triangle" w="med" len="med"/>
              </a:ln>
              <a:extLst/>
            </p:spPr>
            <p:style>
              <a:lnRef idx="2">
                <a:schemeClr val="accent2">
                  <a:shade val="50000"/>
                </a:schemeClr>
              </a:lnRef>
              <a:fillRef idx="1">
                <a:schemeClr val="accent2"/>
              </a:fillRef>
              <a:effectRef idx="0">
                <a:schemeClr val="accent2"/>
              </a:effectRef>
              <a:fontRef idx="minor">
                <a:schemeClr val="lt1"/>
              </a:fontRef>
            </p:style>
            <p:txBody>
              <a:bodyPr/>
              <a:lstStyle/>
              <a:p>
                <a:endParaRPr lang="en-US" dirty="0"/>
              </a:p>
            </p:txBody>
          </p:sp>
          <p:sp>
            <p:nvSpPr>
              <p:cNvPr id="27662" name="Line 5"/>
              <p:cNvSpPr>
                <a:spLocks noChangeShapeType="1"/>
              </p:cNvSpPr>
              <p:nvPr/>
            </p:nvSpPr>
            <p:spPr bwMode="auto">
              <a:xfrm>
                <a:off x="2412" y="1965"/>
                <a:ext cx="1446" cy="253"/>
              </a:xfrm>
              <a:prstGeom prst="line">
                <a:avLst/>
              </a:prstGeom>
              <a:ln>
                <a:solidFill>
                  <a:srgbClr val="FF0000"/>
                </a:solidFill>
                <a:headEnd/>
                <a:tailEnd type="triangle" w="med" len="med"/>
              </a:ln>
              <a:extLst/>
            </p:spPr>
            <p:style>
              <a:lnRef idx="2">
                <a:schemeClr val="accent2">
                  <a:shade val="50000"/>
                </a:schemeClr>
              </a:lnRef>
              <a:fillRef idx="1">
                <a:schemeClr val="accent2"/>
              </a:fillRef>
              <a:effectRef idx="0">
                <a:schemeClr val="accent2"/>
              </a:effectRef>
              <a:fontRef idx="minor">
                <a:schemeClr val="lt1"/>
              </a:fontRef>
            </p:style>
            <p:txBody>
              <a:bodyPr/>
              <a:lstStyle/>
              <a:p>
                <a:endParaRPr lang="en-US" dirty="0"/>
              </a:p>
            </p:txBody>
          </p:sp>
          <p:sp>
            <p:nvSpPr>
              <p:cNvPr id="27663" name="Line 7"/>
              <p:cNvSpPr>
                <a:spLocks noChangeShapeType="1"/>
              </p:cNvSpPr>
              <p:nvPr/>
            </p:nvSpPr>
            <p:spPr bwMode="auto">
              <a:xfrm flipV="1">
                <a:off x="2406" y="2770"/>
                <a:ext cx="1674" cy="714"/>
              </a:xfrm>
              <a:prstGeom prst="line">
                <a:avLst/>
              </a:prstGeom>
              <a:ln>
                <a:solidFill>
                  <a:srgbClr val="FF0000"/>
                </a:solidFill>
                <a:headEnd/>
                <a:tailEnd type="triangle" w="med" len="med"/>
              </a:ln>
              <a:extLst/>
            </p:spPr>
            <p:style>
              <a:lnRef idx="2">
                <a:schemeClr val="accent2">
                  <a:shade val="50000"/>
                </a:schemeClr>
              </a:lnRef>
              <a:fillRef idx="1">
                <a:schemeClr val="accent2"/>
              </a:fillRef>
              <a:effectRef idx="0">
                <a:schemeClr val="accent2"/>
              </a:effectRef>
              <a:fontRef idx="minor">
                <a:schemeClr val="lt1"/>
              </a:fontRef>
            </p:style>
            <p:txBody>
              <a:bodyPr/>
              <a:lstStyle/>
              <a:p>
                <a:endParaRPr lang="en-US" dirty="0"/>
              </a:p>
            </p:txBody>
          </p:sp>
          <p:sp>
            <p:nvSpPr>
              <p:cNvPr id="27664" name="Line 9"/>
              <p:cNvSpPr>
                <a:spLocks noChangeShapeType="1"/>
              </p:cNvSpPr>
              <p:nvPr/>
            </p:nvSpPr>
            <p:spPr bwMode="auto">
              <a:xfrm flipV="1">
                <a:off x="2418" y="2470"/>
                <a:ext cx="1476" cy="273"/>
              </a:xfrm>
              <a:prstGeom prst="line">
                <a:avLst/>
              </a:prstGeom>
              <a:ln>
                <a:solidFill>
                  <a:srgbClr val="FF0000"/>
                </a:solidFill>
                <a:headEnd/>
                <a:tailEnd type="triangle" w="med" len="med"/>
              </a:ln>
              <a:extLst/>
            </p:spPr>
            <p:style>
              <a:lnRef idx="2">
                <a:schemeClr val="accent2">
                  <a:shade val="50000"/>
                </a:schemeClr>
              </a:lnRef>
              <a:fillRef idx="1">
                <a:schemeClr val="accent2"/>
              </a:fillRef>
              <a:effectRef idx="0">
                <a:schemeClr val="accent2"/>
              </a:effectRef>
              <a:fontRef idx="minor">
                <a:schemeClr val="lt1"/>
              </a:fontRef>
            </p:style>
            <p:txBody>
              <a:bodyPr/>
              <a:lstStyle/>
              <a:p>
                <a:endParaRPr lang="en-US" dirty="0"/>
              </a:p>
            </p:txBody>
          </p:sp>
        </p:grpSp>
        <p:sp>
          <p:nvSpPr>
            <p:cNvPr id="27660" name="Oval 11"/>
            <p:cNvSpPr>
              <a:spLocks noChangeArrowheads="1"/>
            </p:cNvSpPr>
            <p:nvPr/>
          </p:nvSpPr>
          <p:spPr bwMode="auto">
            <a:xfrm>
              <a:off x="3888" y="1554"/>
              <a:ext cx="1458" cy="139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r>
                <a:rPr lang="en-US" sz="2800" b="1" dirty="0"/>
                <a:t>Selection</a:t>
              </a:r>
              <a:br>
                <a:rPr lang="en-US" sz="2800" b="1" dirty="0"/>
              </a:br>
              <a:r>
                <a:rPr lang="en-US" sz="2800" b="1" dirty="0"/>
                <a:t>of Target</a:t>
              </a:r>
              <a:br>
                <a:rPr lang="en-US" sz="2800" b="1" dirty="0"/>
              </a:br>
              <a:r>
                <a:rPr lang="en-US" sz="2800" b="1" dirty="0"/>
                <a:t>Market</a:t>
              </a:r>
            </a:p>
          </p:txBody>
        </p:sp>
      </p:grpSp>
      <p:sp>
        <p:nvSpPr>
          <p:cNvPr id="42" name="Text Box 22"/>
          <p:cNvSpPr txBox="1">
            <a:spLocks noChangeArrowheads="1"/>
          </p:cNvSpPr>
          <p:nvPr/>
        </p:nvSpPr>
        <p:spPr bwMode="auto">
          <a:xfrm>
            <a:off x="0" y="6096000"/>
            <a:ext cx="9144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2000" b="1" dirty="0"/>
              <a:t>Understanding the Target Market Leads to Good Strategies!</a:t>
            </a:r>
          </a:p>
        </p:txBody>
      </p:sp>
      <p:grpSp>
        <p:nvGrpSpPr>
          <p:cNvPr id="7" name="Group 69"/>
          <p:cNvGrpSpPr>
            <a:grpSpLocks/>
          </p:cNvGrpSpPr>
          <p:nvPr/>
        </p:nvGrpSpPr>
        <p:grpSpPr bwMode="auto">
          <a:xfrm>
            <a:off x="3810000" y="1905000"/>
            <a:ext cx="2628900" cy="3586163"/>
            <a:chOff x="2400" y="1056"/>
            <a:chExt cx="1656" cy="2259"/>
          </a:xfrm>
        </p:grpSpPr>
        <p:sp>
          <p:nvSpPr>
            <p:cNvPr id="27655" name="Line 3"/>
            <p:cNvSpPr>
              <a:spLocks noChangeShapeType="1"/>
            </p:cNvSpPr>
            <p:nvPr/>
          </p:nvSpPr>
          <p:spPr bwMode="auto">
            <a:xfrm flipH="1" flipV="1">
              <a:off x="2406" y="1056"/>
              <a:ext cx="1650" cy="67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7656" name="Line 6"/>
            <p:cNvSpPr>
              <a:spLocks noChangeShapeType="1"/>
            </p:cNvSpPr>
            <p:nvPr/>
          </p:nvSpPr>
          <p:spPr bwMode="auto">
            <a:xfrm flipH="1" flipV="1">
              <a:off x="2406" y="1792"/>
              <a:ext cx="1464" cy="276"/>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7657" name="Line 10"/>
            <p:cNvSpPr>
              <a:spLocks noChangeShapeType="1"/>
            </p:cNvSpPr>
            <p:nvPr/>
          </p:nvSpPr>
          <p:spPr bwMode="auto">
            <a:xfrm flipH="1">
              <a:off x="2400" y="2332"/>
              <a:ext cx="1458" cy="24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7658" name="Line 8"/>
            <p:cNvSpPr>
              <a:spLocks noChangeShapeType="1"/>
            </p:cNvSpPr>
            <p:nvPr/>
          </p:nvSpPr>
          <p:spPr bwMode="auto">
            <a:xfrm flipH="1">
              <a:off x="2412" y="2680"/>
              <a:ext cx="1578" cy="63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Tree>
    <p:custDataLst>
      <p:tags r:id="rId1"/>
    </p:custDataLst>
    <p:extLst>
      <p:ext uri="{BB962C8B-B14F-4D97-AF65-F5344CB8AC3E}">
        <p14:creationId xmlns:p14="http://schemas.microsoft.com/office/powerpoint/2010/main" val="11286396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nodeType="afterGroup">
                            <p:stCondLst>
                              <p:cond delay="500"/>
                            </p:stCondLst>
                            <p:childTnLst>
                              <p:par>
                                <p:cTn id="14" presetID="22" presetClass="entr" presetSubtype="2"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right)">
                                      <p:cBhvr>
                                        <p:cTn id="16" dur="500"/>
                                        <p:tgtEl>
                                          <p:spTgt spid="7"/>
                                        </p:tgtEl>
                                      </p:cBhvr>
                                    </p:animEffect>
                                  </p:childTnLst>
                                </p:cTn>
                              </p:par>
                            </p:childTnLst>
                          </p:cTn>
                        </p:par>
                        <p:par>
                          <p:cTn id="17" fill="hold" nodeType="afterGroup">
                            <p:stCondLst>
                              <p:cond delay="1000"/>
                            </p:stCondLst>
                            <p:childTnLst>
                              <p:par>
                                <p:cTn id="18" presetID="4" presetClass="entr" presetSubtype="32"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box(out)">
                                      <p:cBhvr>
                                        <p:cTn id="2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IN" dirty="0"/>
              <a:t>Elements of a Firm’s Marketing Program (Exhibit 2-8)</a:t>
            </a:r>
            <a:endParaRPr lang="en-US" dirty="0"/>
          </a:p>
        </p:txBody>
      </p:sp>
      <p:sp>
        <p:nvSpPr>
          <p:cNvPr id="35" name="Text Box 32"/>
          <p:cNvSpPr txBox="1">
            <a:spLocks noChangeArrowheads="1"/>
          </p:cNvSpPr>
          <p:nvPr/>
        </p:nvSpPr>
        <p:spPr bwMode="auto">
          <a:xfrm>
            <a:off x="3124199" y="3733800"/>
            <a:ext cx="63319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3200" b="1" dirty="0">
                <a:latin typeface="+mn-lt"/>
              </a:rPr>
              <a:t>+</a:t>
            </a:r>
          </a:p>
        </p:txBody>
      </p:sp>
      <p:sp>
        <p:nvSpPr>
          <p:cNvPr id="36" name="AutoShape 33">
            <a:hlinkHover r:id="" action="ppaction://macro?name=changecolor"/>
          </p:cNvPr>
          <p:cNvSpPr>
            <a:spLocks noChangeArrowheads="1"/>
          </p:cNvSpPr>
          <p:nvPr/>
        </p:nvSpPr>
        <p:spPr bwMode="auto">
          <a:xfrm>
            <a:off x="2514599" y="4267200"/>
            <a:ext cx="1820443" cy="1066800"/>
          </a:xfrm>
          <a:prstGeom prst="roundRect">
            <a:avLst>
              <a:gd name="adj" fmla="val 2619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cs typeface="Arial" pitchFamily="34" charset="0"/>
              </a:rPr>
              <a:t>Time-Related Details</a:t>
            </a:r>
          </a:p>
        </p:txBody>
      </p:sp>
      <p:sp>
        <p:nvSpPr>
          <p:cNvPr id="43" name="AutoShape 34">
            <a:hlinkHover r:id="" action="ppaction://macro?name=changecolor"/>
          </p:cNvPr>
          <p:cNvSpPr>
            <a:spLocks noChangeArrowheads="1"/>
          </p:cNvSpPr>
          <p:nvPr/>
        </p:nvSpPr>
        <p:spPr bwMode="auto">
          <a:xfrm>
            <a:off x="4800600" y="3505200"/>
            <a:ext cx="1899592" cy="1066800"/>
          </a:xfrm>
          <a:prstGeom prst="roundRect">
            <a:avLst>
              <a:gd name="adj" fmla="val 2619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cs typeface="Arial" pitchFamily="34" charset="0"/>
              </a:rPr>
              <a:t>Marketing Plan</a:t>
            </a:r>
          </a:p>
        </p:txBody>
      </p:sp>
      <p:sp>
        <p:nvSpPr>
          <p:cNvPr id="48" name="Text Box 35"/>
          <p:cNvSpPr txBox="1">
            <a:spLocks noChangeArrowheads="1"/>
          </p:cNvSpPr>
          <p:nvPr/>
        </p:nvSpPr>
        <p:spPr bwMode="auto">
          <a:xfrm>
            <a:off x="4267199" y="3746500"/>
            <a:ext cx="63319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3200" b="1" dirty="0">
                <a:latin typeface="+mn-lt"/>
              </a:rPr>
              <a:t>=</a:t>
            </a:r>
          </a:p>
        </p:txBody>
      </p:sp>
      <p:sp>
        <p:nvSpPr>
          <p:cNvPr id="49" name="AutoShape 40">
            <a:hlinkHover r:id="" action="ppaction://macro?name=changecolor"/>
          </p:cNvPr>
          <p:cNvSpPr>
            <a:spLocks noChangeArrowheads="1"/>
          </p:cNvSpPr>
          <p:nvPr/>
        </p:nvSpPr>
        <p:spPr bwMode="auto">
          <a:xfrm>
            <a:off x="228599" y="1828800"/>
            <a:ext cx="1820443" cy="1066800"/>
          </a:xfrm>
          <a:prstGeom prst="roundRect">
            <a:avLst>
              <a:gd name="adj" fmla="val 2619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cs typeface="Arial" pitchFamily="34" charset="0"/>
              </a:rPr>
              <a:t>Target Market</a:t>
            </a:r>
          </a:p>
        </p:txBody>
      </p:sp>
      <p:sp>
        <p:nvSpPr>
          <p:cNvPr id="50" name="AutoShape 41">
            <a:hlinkHover r:id="" action="ppaction://macro?name=changecolor"/>
          </p:cNvPr>
          <p:cNvSpPr>
            <a:spLocks noChangeArrowheads="1"/>
          </p:cNvSpPr>
          <p:nvPr/>
        </p:nvSpPr>
        <p:spPr bwMode="auto">
          <a:xfrm>
            <a:off x="228600" y="3429000"/>
            <a:ext cx="1899592" cy="1066800"/>
          </a:xfrm>
          <a:prstGeom prst="roundRect">
            <a:avLst>
              <a:gd name="adj" fmla="val 2619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Marketing Mix</a:t>
            </a:r>
          </a:p>
        </p:txBody>
      </p:sp>
      <p:sp>
        <p:nvSpPr>
          <p:cNvPr id="51" name="AutoShape 42">
            <a:hlinkHover r:id="" action="ppaction://macro?name=changecolor"/>
          </p:cNvPr>
          <p:cNvSpPr>
            <a:spLocks noChangeArrowheads="1"/>
          </p:cNvSpPr>
          <p:nvPr/>
        </p:nvSpPr>
        <p:spPr bwMode="auto">
          <a:xfrm>
            <a:off x="2514600" y="2667000"/>
            <a:ext cx="1899592" cy="1066800"/>
          </a:xfrm>
          <a:prstGeom prst="roundRect">
            <a:avLst>
              <a:gd name="adj" fmla="val 2619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cs typeface="Arial" pitchFamily="34" charset="0"/>
              </a:rPr>
              <a:t>Marketing Strategy</a:t>
            </a:r>
          </a:p>
        </p:txBody>
      </p:sp>
      <p:sp>
        <p:nvSpPr>
          <p:cNvPr id="52" name="AutoShape 44">
            <a:hlinkHover r:id="" action="ppaction://macro?name=changecolor"/>
          </p:cNvPr>
          <p:cNvSpPr>
            <a:spLocks noChangeArrowheads="1"/>
          </p:cNvSpPr>
          <p:nvPr/>
        </p:nvSpPr>
        <p:spPr bwMode="auto">
          <a:xfrm>
            <a:off x="7023100" y="3962400"/>
            <a:ext cx="2044700" cy="1524000"/>
          </a:xfrm>
          <a:prstGeom prst="roundRect">
            <a:avLst>
              <a:gd name="adj" fmla="val 2619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cs typeface="Arial" pitchFamily="34" charset="0"/>
              </a:rPr>
              <a:t>A Firm’s Marketing Program</a:t>
            </a:r>
          </a:p>
        </p:txBody>
      </p:sp>
      <p:sp>
        <p:nvSpPr>
          <p:cNvPr id="53" name="Text Box 45"/>
          <p:cNvSpPr txBox="1">
            <a:spLocks noChangeArrowheads="1"/>
          </p:cNvSpPr>
          <p:nvPr/>
        </p:nvSpPr>
        <p:spPr bwMode="auto">
          <a:xfrm>
            <a:off x="6476999" y="4572000"/>
            <a:ext cx="63319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3200" b="1" dirty="0">
                <a:latin typeface="+mn-lt"/>
              </a:rPr>
              <a:t>=</a:t>
            </a:r>
          </a:p>
        </p:txBody>
      </p:sp>
      <p:sp>
        <p:nvSpPr>
          <p:cNvPr id="54" name="Text Box 47"/>
          <p:cNvSpPr txBox="1">
            <a:spLocks noChangeArrowheads="1"/>
          </p:cNvSpPr>
          <p:nvPr/>
        </p:nvSpPr>
        <p:spPr bwMode="auto">
          <a:xfrm>
            <a:off x="1676399" y="2819400"/>
            <a:ext cx="110809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3200" b="1" dirty="0">
                <a:latin typeface="+mn-lt"/>
              </a:rPr>
              <a:t>=</a:t>
            </a:r>
          </a:p>
        </p:txBody>
      </p:sp>
      <p:sp>
        <p:nvSpPr>
          <p:cNvPr id="55" name="Text Box 48"/>
          <p:cNvSpPr txBox="1">
            <a:spLocks noChangeArrowheads="1"/>
          </p:cNvSpPr>
          <p:nvPr/>
        </p:nvSpPr>
        <p:spPr bwMode="auto">
          <a:xfrm>
            <a:off x="838199" y="2895600"/>
            <a:ext cx="63319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3200" b="1" dirty="0">
                <a:latin typeface="+mn-lt"/>
              </a:rPr>
              <a:t>+</a:t>
            </a:r>
          </a:p>
        </p:txBody>
      </p:sp>
      <p:sp>
        <p:nvSpPr>
          <p:cNvPr id="56" name="Text Box 49"/>
          <p:cNvSpPr txBox="1">
            <a:spLocks noChangeArrowheads="1"/>
          </p:cNvSpPr>
          <p:nvPr/>
        </p:nvSpPr>
        <p:spPr bwMode="auto">
          <a:xfrm>
            <a:off x="5486399" y="4602163"/>
            <a:ext cx="63319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3200" b="1" dirty="0">
                <a:latin typeface="+mn-lt"/>
              </a:rPr>
              <a:t>+</a:t>
            </a:r>
          </a:p>
        </p:txBody>
      </p:sp>
      <p:sp>
        <p:nvSpPr>
          <p:cNvPr id="57" name="AutoShape 50">
            <a:hlinkHover r:id="" action="ppaction://macro?name=changecolor"/>
          </p:cNvPr>
          <p:cNvSpPr>
            <a:spLocks noChangeArrowheads="1"/>
          </p:cNvSpPr>
          <p:nvPr/>
        </p:nvSpPr>
        <p:spPr bwMode="auto">
          <a:xfrm>
            <a:off x="4800600" y="5181600"/>
            <a:ext cx="1899592" cy="1066800"/>
          </a:xfrm>
          <a:prstGeom prst="roundRect">
            <a:avLst>
              <a:gd name="adj" fmla="val 2619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r>
              <a:rPr lang="en-US" sz="2400" b="1" dirty="0">
                <a:cs typeface="Arial" pitchFamily="34" charset="0"/>
              </a:rPr>
              <a:t>Other Marketing Plans</a:t>
            </a:r>
          </a:p>
        </p:txBody>
      </p:sp>
    </p:spTree>
    <p:custDataLst>
      <p:tags r:id="rId1"/>
    </p:custDataLst>
    <p:extLst>
      <p:ext uri="{BB962C8B-B14F-4D97-AF65-F5344CB8AC3E}">
        <p14:creationId xmlns:p14="http://schemas.microsoft.com/office/powerpoint/2010/main" val="11616201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500"/>
                                        <p:tgtEl>
                                          <p:spTgt spid="49"/>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up)">
                                      <p:cBhvr>
                                        <p:cTn id="11" dur="500"/>
                                        <p:tgtEl>
                                          <p:spTgt spid="55"/>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up)">
                                      <p:cBhvr>
                                        <p:cTn id="15" dur="500"/>
                                        <p:tgtEl>
                                          <p:spTgt spid="50"/>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wipe(left)">
                                      <p:cBhvr>
                                        <p:cTn id="18" dur="500"/>
                                        <p:tgtEl>
                                          <p:spTgt spid="54"/>
                                        </p:tgtEl>
                                      </p:cBhvr>
                                    </p:animEffect>
                                  </p:childTnLst>
                                </p:cTn>
                              </p:par>
                            </p:childTnLst>
                          </p:cTn>
                        </p:par>
                        <p:par>
                          <p:cTn id="19" fill="hold" nodeType="afterGroup">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wipe(left)">
                                      <p:cBhvr>
                                        <p:cTn id="22" dur="500"/>
                                        <p:tgtEl>
                                          <p:spTgt spid="5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up)">
                                      <p:cBhvr>
                                        <p:cTn id="27" dur="500"/>
                                        <p:tgtEl>
                                          <p:spTgt spid="35"/>
                                        </p:tgtEl>
                                      </p:cBhvr>
                                    </p:animEffect>
                                  </p:childTnLst>
                                </p:cTn>
                              </p:par>
                            </p:childTnLst>
                          </p:cTn>
                        </p:par>
                        <p:par>
                          <p:cTn id="28" fill="hold" nodeType="afterGroup">
                            <p:stCondLst>
                              <p:cond delay="500"/>
                            </p:stCondLst>
                            <p:childTnLst>
                              <p:par>
                                <p:cTn id="29" presetID="22" presetClass="entr" presetSubtype="1"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up)">
                                      <p:cBhvr>
                                        <p:cTn id="31" dur="500"/>
                                        <p:tgtEl>
                                          <p:spTgt spid="36"/>
                                        </p:tgtEl>
                                      </p:cBhvr>
                                    </p:animEffect>
                                  </p:childTnLst>
                                </p:cTn>
                              </p:par>
                            </p:childTnLst>
                          </p:cTn>
                        </p:par>
                        <p:par>
                          <p:cTn id="32" fill="hold" nodeType="afterGroup">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left)">
                                      <p:cBhvr>
                                        <p:cTn id="35" dur="500"/>
                                        <p:tgtEl>
                                          <p:spTgt spid="48"/>
                                        </p:tgtEl>
                                      </p:cBhvr>
                                    </p:animEffect>
                                  </p:childTnLst>
                                </p:cTn>
                              </p:par>
                            </p:childTnLst>
                          </p:cTn>
                        </p:par>
                        <p:par>
                          <p:cTn id="36" fill="hold" nodeType="afterGroup">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left)">
                                      <p:cBhvr>
                                        <p:cTn id="39" dur="500"/>
                                        <p:tgtEl>
                                          <p:spTgt spid="43"/>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wipe(up)">
                                      <p:cBhvr>
                                        <p:cTn id="44" dur="500"/>
                                        <p:tgtEl>
                                          <p:spTgt spid="56"/>
                                        </p:tgtEl>
                                      </p:cBhvr>
                                    </p:animEffect>
                                  </p:childTnLst>
                                </p:cTn>
                              </p:par>
                            </p:childTnLst>
                          </p:cTn>
                        </p:par>
                        <p:par>
                          <p:cTn id="45" fill="hold" nodeType="afterGroup">
                            <p:stCondLst>
                              <p:cond delay="500"/>
                            </p:stCondLst>
                            <p:childTnLst>
                              <p:par>
                                <p:cTn id="46" presetID="22" presetClass="entr" presetSubtype="1" fill="hold" grpId="0" nodeType="afterEffect">
                                  <p:stCondLst>
                                    <p:cond delay="0"/>
                                  </p:stCondLst>
                                  <p:childTnLst>
                                    <p:set>
                                      <p:cBhvr>
                                        <p:cTn id="47" dur="1" fill="hold">
                                          <p:stCondLst>
                                            <p:cond delay="0"/>
                                          </p:stCondLst>
                                        </p:cTn>
                                        <p:tgtEl>
                                          <p:spTgt spid="57"/>
                                        </p:tgtEl>
                                        <p:attrNameLst>
                                          <p:attrName>style.visibility</p:attrName>
                                        </p:attrNameLst>
                                      </p:cBhvr>
                                      <p:to>
                                        <p:strVal val="visible"/>
                                      </p:to>
                                    </p:set>
                                    <p:animEffect transition="in" filter="wipe(up)">
                                      <p:cBhvr>
                                        <p:cTn id="48" dur="500"/>
                                        <p:tgtEl>
                                          <p:spTgt spid="57"/>
                                        </p:tgtEl>
                                      </p:cBhvr>
                                    </p:animEffect>
                                  </p:childTnLst>
                                </p:cTn>
                              </p:par>
                            </p:childTnLst>
                          </p:cTn>
                        </p:par>
                        <p:par>
                          <p:cTn id="49" fill="hold" nodeType="afterGroup">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left)">
                                      <p:cBhvr>
                                        <p:cTn id="52" dur="500"/>
                                        <p:tgtEl>
                                          <p:spTgt spid="53"/>
                                        </p:tgtEl>
                                      </p:cBhvr>
                                    </p:animEffect>
                                  </p:childTnLst>
                                </p:cTn>
                              </p:par>
                            </p:childTnLst>
                          </p:cTn>
                        </p:par>
                        <p:par>
                          <p:cTn id="53" fill="hold" nodeType="afterGroup">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wipe(left)">
                                      <p:cBhvr>
                                        <p:cTn id="5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animBg="1"/>
      <p:bldP spid="43" grpId="0" animBg="1"/>
      <p:bldP spid="48" grpId="0"/>
      <p:bldP spid="49" grpId="0" animBg="1"/>
      <p:bldP spid="50" grpId="0" animBg="1"/>
      <p:bldP spid="51" grpId="0" animBg="1"/>
      <p:bldP spid="52" grpId="0" animBg="1"/>
      <p:bldP spid="53" grpId="0"/>
      <p:bldP spid="54" grpId="0"/>
      <p:bldP spid="55" grpId="0"/>
      <p:bldP spid="56" grpId="0"/>
      <p:bldP spid="5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normAutofit fontScale="90000"/>
          </a:bodyPr>
          <a:lstStyle/>
          <a:p>
            <a:r>
              <a:rPr lang="en-US" dirty="0"/>
              <a:t>The Importance of Good Research</a:t>
            </a:r>
          </a:p>
        </p:txBody>
      </p:sp>
      <p:sp>
        <p:nvSpPr>
          <p:cNvPr id="4" name="TextBox 3"/>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Tree>
    <p:extLst>
      <p:ext uri="{BB962C8B-B14F-4D97-AF65-F5344CB8AC3E}">
        <p14:creationId xmlns:p14="http://schemas.microsoft.com/office/powerpoint/2010/main" val="529214976"/>
      </p:ext>
    </p:extLst>
  </p:cSld>
  <p:clrMapOvr>
    <a:masterClrMapping/>
  </p:clrMapOvr>
  <p:transition>
    <p:pull dir="ru"/>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dirty="0"/>
              <a:t>Checking Your Knowledge</a:t>
            </a:r>
          </a:p>
        </p:txBody>
      </p:sp>
      <p:sp>
        <p:nvSpPr>
          <p:cNvPr id="59395" name="Rectangle 3"/>
          <p:cNvSpPr>
            <a:spLocks noGrp="1" noChangeArrowheads="1"/>
          </p:cNvSpPr>
          <p:nvPr>
            <p:ph idx="1"/>
          </p:nvPr>
        </p:nvSpPr>
        <p:spPr/>
        <p:txBody>
          <a:bodyPr>
            <a:normAutofit fontScale="77500" lnSpcReduction="20000"/>
          </a:bodyPr>
          <a:lstStyle/>
          <a:p>
            <a:pPr marL="65087" indent="0">
              <a:buNone/>
            </a:pPr>
            <a:r>
              <a:rPr lang="en-US" dirty="0"/>
              <a:t>A large consumer products company markets several  different lines of products, with many individual products in  each line. Each product has its own marketing plan. The  company president wants to bring together all of the different marketing plans into a single integrated document that can become part of the company’s strategic plan. It appears that the company president plans to create a(n): </a:t>
            </a:r>
          </a:p>
          <a:p>
            <a:pPr marL="65087" indent="0">
              <a:buNone/>
            </a:pPr>
            <a:r>
              <a:rPr lang="en-US" dirty="0"/>
              <a:t>		</a:t>
            </a:r>
          </a:p>
          <a:p>
            <a:pPr marL="65087" indent="0">
              <a:buNone/>
              <a:tabLst>
                <a:tab pos="628650" algn="l"/>
              </a:tabLst>
            </a:pPr>
            <a:r>
              <a:rPr lang="en-US" dirty="0"/>
              <a:t>A.	marketing super-plan.</a:t>
            </a:r>
          </a:p>
          <a:p>
            <a:pPr marL="65087" indent="0">
              <a:buNone/>
              <a:tabLst>
                <a:tab pos="628650" algn="l"/>
              </a:tabLst>
            </a:pPr>
            <a:r>
              <a:rPr lang="en-US" dirty="0"/>
              <a:t>B.	marketing program. </a:t>
            </a:r>
          </a:p>
          <a:p>
            <a:pPr marL="65087" indent="0">
              <a:buNone/>
              <a:tabLst>
                <a:tab pos="628650" algn="l"/>
              </a:tabLst>
            </a:pPr>
            <a:r>
              <a:rPr lang="en-US" dirty="0"/>
              <a:t>C.	marketing strategy.</a:t>
            </a:r>
          </a:p>
          <a:p>
            <a:pPr marL="65087" indent="0">
              <a:buNone/>
              <a:tabLst>
                <a:tab pos="628650" algn="l"/>
              </a:tabLst>
            </a:pPr>
            <a:r>
              <a:rPr lang="en-US" dirty="0"/>
              <a:t>D.	operational plan.</a:t>
            </a:r>
          </a:p>
          <a:p>
            <a:pPr marL="65087" indent="0">
              <a:buNone/>
              <a:tabLst>
                <a:tab pos="628650" algn="l"/>
              </a:tabLst>
            </a:pPr>
            <a:r>
              <a:rPr lang="en-US" dirty="0"/>
              <a:t>E.	mass-marketing approach.</a:t>
            </a:r>
          </a:p>
        </p:txBody>
      </p:sp>
    </p:spTree>
    <p:custDataLst>
      <p:tags r:id="rId1"/>
    </p:custDataLst>
    <p:extLst>
      <p:ext uri="{BB962C8B-B14F-4D97-AF65-F5344CB8AC3E}">
        <p14:creationId xmlns:p14="http://schemas.microsoft.com/office/powerpoint/2010/main" val="1082855089"/>
      </p:ext>
    </p:extLst>
  </p:cSld>
  <p:clrMapOvr>
    <a:masterClrMapping/>
  </p:clrMapOvr>
  <p:transition>
    <p:pull dir="ru"/>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r>
              <a:rPr lang="en-US" dirty="0"/>
              <a:t>Recognizing Customer Lifetime Value and Customer Equity</a:t>
            </a:r>
          </a:p>
        </p:txBody>
      </p:sp>
      <p:sp>
        <p:nvSpPr>
          <p:cNvPr id="24" name="AutoShape 6"/>
          <p:cNvSpPr>
            <a:spLocks noChangeArrowheads="1"/>
          </p:cNvSpPr>
          <p:nvPr/>
        </p:nvSpPr>
        <p:spPr bwMode="auto">
          <a:xfrm>
            <a:off x="381000" y="2514600"/>
            <a:ext cx="2438400" cy="18288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cs typeface="Arial" pitchFamily="34" charset="0"/>
              </a:rPr>
              <a:t>Relationships that develop</a:t>
            </a:r>
          </a:p>
          <a:p>
            <a:r>
              <a:rPr lang="en-US" sz="2400" b="1" dirty="0">
                <a:cs typeface="Arial" pitchFamily="34" charset="0"/>
              </a:rPr>
              <a:t>satisfied customers</a:t>
            </a:r>
          </a:p>
        </p:txBody>
      </p:sp>
      <p:sp>
        <p:nvSpPr>
          <p:cNvPr id="12" name="AutoShape 6"/>
          <p:cNvSpPr>
            <a:spLocks noChangeArrowheads="1"/>
          </p:cNvSpPr>
          <p:nvPr/>
        </p:nvSpPr>
        <p:spPr bwMode="auto">
          <a:xfrm>
            <a:off x="3352800" y="2514600"/>
            <a:ext cx="2438400" cy="18288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cs typeface="Arial" pitchFamily="34" charset="0"/>
              </a:rPr>
              <a:t>Who purchase more over time</a:t>
            </a:r>
          </a:p>
        </p:txBody>
      </p:sp>
      <p:sp>
        <p:nvSpPr>
          <p:cNvPr id="13" name="AutoShape 6"/>
          <p:cNvSpPr>
            <a:spLocks noChangeArrowheads="1"/>
          </p:cNvSpPr>
          <p:nvPr/>
        </p:nvSpPr>
        <p:spPr bwMode="auto">
          <a:xfrm>
            <a:off x="6248400" y="2514600"/>
            <a:ext cx="2438400" cy="18288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u="sng" dirty="0">
                <a:cs typeface="Arial" pitchFamily="34" charset="0"/>
              </a:rPr>
              <a:t>Lifetime</a:t>
            </a:r>
            <a:r>
              <a:rPr lang="en-US" sz="2400" b="1" dirty="0">
                <a:cs typeface="Arial" pitchFamily="34" charset="0"/>
              </a:rPr>
              <a:t> value of customers</a:t>
            </a:r>
            <a:endParaRPr lang="en-US" sz="2400" b="1" u="sng" dirty="0">
              <a:cs typeface="Arial" pitchFamily="34" charset="0"/>
            </a:endParaRPr>
          </a:p>
        </p:txBody>
      </p:sp>
      <p:sp>
        <p:nvSpPr>
          <p:cNvPr id="4" name="TextBox 3"/>
          <p:cNvSpPr txBox="1"/>
          <p:nvPr/>
        </p:nvSpPr>
        <p:spPr>
          <a:xfrm>
            <a:off x="2870917" y="3105835"/>
            <a:ext cx="464415" cy="646331"/>
          </a:xfrm>
          <a:prstGeom prst="rect">
            <a:avLst/>
          </a:prstGeom>
          <a:noFill/>
        </p:spPr>
        <p:txBody>
          <a:bodyPr wrap="none" rtlCol="0">
            <a:spAutoFit/>
          </a:bodyPr>
          <a:lstStyle/>
          <a:p>
            <a:r>
              <a:rPr lang="en-US" dirty="0">
                <a:latin typeface="+mn-lt"/>
              </a:rPr>
              <a:t>+</a:t>
            </a:r>
          </a:p>
        </p:txBody>
      </p:sp>
      <p:sp>
        <p:nvSpPr>
          <p:cNvPr id="16" name="TextBox 15"/>
          <p:cNvSpPr txBox="1"/>
          <p:nvPr/>
        </p:nvSpPr>
        <p:spPr>
          <a:xfrm>
            <a:off x="5789207" y="3105835"/>
            <a:ext cx="464415" cy="646331"/>
          </a:xfrm>
          <a:prstGeom prst="rect">
            <a:avLst/>
          </a:prstGeom>
          <a:noFill/>
        </p:spPr>
        <p:txBody>
          <a:bodyPr wrap="none" rtlCol="0">
            <a:spAutoFit/>
          </a:bodyPr>
          <a:lstStyle/>
          <a:p>
            <a:r>
              <a:rPr lang="en-US" dirty="0">
                <a:latin typeface="+mn-lt"/>
              </a:rPr>
              <a:t>=</a:t>
            </a:r>
          </a:p>
        </p:txBody>
      </p:sp>
    </p:spTree>
    <p:custDataLst>
      <p:tags r:id="rId1"/>
    </p:custDataLst>
    <p:extLst>
      <p:ext uri="{BB962C8B-B14F-4D97-AF65-F5344CB8AC3E}">
        <p14:creationId xmlns:p14="http://schemas.microsoft.com/office/powerpoint/2010/main" val="61553630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animBg="1"/>
      <p:bldP spid="13" grpId="0" animBg="1"/>
      <p:bldP spid="4"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r>
              <a:rPr lang="en-IN" dirty="0"/>
              <a:t>Customer Lifetime Value and Customer Equity</a:t>
            </a:r>
            <a:endParaRPr lang="en-US" dirty="0"/>
          </a:p>
        </p:txBody>
      </p:sp>
      <p:sp>
        <p:nvSpPr>
          <p:cNvPr id="17" name="Line 16"/>
          <p:cNvSpPr>
            <a:spLocks noChangeShapeType="1"/>
          </p:cNvSpPr>
          <p:nvPr/>
        </p:nvSpPr>
        <p:spPr bwMode="auto">
          <a:xfrm flipH="1" flipV="1">
            <a:off x="4572000" y="4160838"/>
            <a:ext cx="0" cy="7159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8" name="Line 16"/>
          <p:cNvSpPr>
            <a:spLocks noChangeShapeType="1"/>
          </p:cNvSpPr>
          <p:nvPr/>
        </p:nvSpPr>
        <p:spPr bwMode="auto">
          <a:xfrm>
            <a:off x="2743200" y="2438400"/>
            <a:ext cx="9144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9" name="Line 16"/>
          <p:cNvSpPr>
            <a:spLocks noChangeShapeType="1"/>
          </p:cNvSpPr>
          <p:nvPr/>
        </p:nvSpPr>
        <p:spPr bwMode="auto">
          <a:xfrm flipH="1">
            <a:off x="5562600" y="2438400"/>
            <a:ext cx="9144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33798" name="Oval 28"/>
          <p:cNvSpPr>
            <a:spLocks noChangeArrowheads="1"/>
          </p:cNvSpPr>
          <p:nvPr/>
        </p:nvSpPr>
        <p:spPr bwMode="auto">
          <a:xfrm>
            <a:off x="3429000" y="2133600"/>
            <a:ext cx="2306638" cy="22987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r>
              <a:rPr lang="en-US" sz="2400" b="1" dirty="0">
                <a:cs typeface="Arial" pitchFamily="34" charset="0"/>
              </a:rPr>
              <a:t>Customer </a:t>
            </a:r>
          </a:p>
          <a:p>
            <a:r>
              <a:rPr lang="en-US" sz="2400" b="1" dirty="0">
                <a:cs typeface="Arial" pitchFamily="34" charset="0"/>
              </a:rPr>
              <a:t>Equity </a:t>
            </a:r>
          </a:p>
          <a:p>
            <a:r>
              <a:rPr lang="en-US" sz="2400" b="1" dirty="0">
                <a:cs typeface="Arial" pitchFamily="34" charset="0"/>
              </a:rPr>
              <a:t>Approach</a:t>
            </a:r>
          </a:p>
        </p:txBody>
      </p:sp>
      <p:sp>
        <p:nvSpPr>
          <p:cNvPr id="21" name="AutoShape 6"/>
          <p:cNvSpPr>
            <a:spLocks noChangeArrowheads="1"/>
          </p:cNvSpPr>
          <p:nvPr/>
        </p:nvSpPr>
        <p:spPr bwMode="auto">
          <a:xfrm>
            <a:off x="6248400" y="1600200"/>
            <a:ext cx="2438400" cy="18288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300" b="1" dirty="0">
                <a:cs typeface="Arial" pitchFamily="34" charset="0"/>
              </a:rPr>
              <a:t>Retain Current Customers</a:t>
            </a:r>
          </a:p>
        </p:txBody>
      </p:sp>
      <p:sp>
        <p:nvSpPr>
          <p:cNvPr id="22" name="AutoShape 6"/>
          <p:cNvSpPr>
            <a:spLocks noChangeArrowheads="1"/>
          </p:cNvSpPr>
          <p:nvPr/>
        </p:nvSpPr>
        <p:spPr bwMode="auto">
          <a:xfrm>
            <a:off x="3352800" y="4572000"/>
            <a:ext cx="2438400" cy="18288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cs typeface="Arial" pitchFamily="34" charset="0"/>
              </a:rPr>
              <a:t>Enhance Customer Value</a:t>
            </a:r>
          </a:p>
        </p:txBody>
      </p:sp>
      <p:sp>
        <p:nvSpPr>
          <p:cNvPr id="24" name="AutoShape 6"/>
          <p:cNvSpPr>
            <a:spLocks noChangeArrowheads="1"/>
          </p:cNvSpPr>
          <p:nvPr/>
        </p:nvSpPr>
        <p:spPr bwMode="auto">
          <a:xfrm>
            <a:off x="457200" y="1600200"/>
            <a:ext cx="2438400" cy="18288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cs typeface="Arial" pitchFamily="34" charset="0"/>
              </a:rPr>
              <a:t>Acquire New Customers</a:t>
            </a:r>
          </a:p>
        </p:txBody>
      </p:sp>
    </p:spTree>
    <p:custDataLst>
      <p:tags r:id="rId1"/>
    </p:custDataLst>
    <p:extLst>
      <p:ext uri="{BB962C8B-B14F-4D97-AF65-F5344CB8AC3E}">
        <p14:creationId xmlns:p14="http://schemas.microsoft.com/office/powerpoint/2010/main" val="91016459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right)">
                                      <p:cBhvr>
                                        <p:cTn id="11" dur="500"/>
                                        <p:tgtEl>
                                          <p:spTgt spid="2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24"/>
                                        </p:tgtEl>
                                        <p:attrNameLst>
                                          <p:attrName>style.color</p:attrName>
                                        </p:attrNameLst>
                                      </p:cBhvr>
                                      <p:by>
                                        <p:hsl h="0" s="-70588" l="0"/>
                                      </p:by>
                                    </p:animClr>
                                    <p:animClr clrSpc="hsl" dir="cw">
                                      <p:cBhvr>
                                        <p:cTn id="16" dur="500" fill="hold"/>
                                        <p:tgtEl>
                                          <p:spTgt spid="24"/>
                                        </p:tgtEl>
                                        <p:attrNameLst>
                                          <p:attrName>fillcolor</p:attrName>
                                        </p:attrNameLst>
                                      </p:cBhvr>
                                      <p:by>
                                        <p:hsl h="0" s="-70588" l="0"/>
                                      </p:by>
                                    </p:animClr>
                                    <p:animClr clrSpc="hsl" dir="cw">
                                      <p:cBhvr>
                                        <p:cTn id="17" dur="500" fill="hold"/>
                                        <p:tgtEl>
                                          <p:spTgt spid="24"/>
                                        </p:tgtEl>
                                        <p:attrNameLst>
                                          <p:attrName>stroke.color</p:attrName>
                                        </p:attrNameLst>
                                      </p:cBhvr>
                                      <p:by>
                                        <p:hsl h="0" s="-70588" l="0"/>
                                      </p:by>
                                    </p:animClr>
                                    <p:set>
                                      <p:cBhvr>
                                        <p:cTn id="18" dur="500" fill="hold"/>
                                        <p:tgtEl>
                                          <p:spTgt spid="24"/>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21"/>
                                        </p:tgtEl>
                                        <p:attrNameLst>
                                          <p:attrName>style.color</p:attrName>
                                        </p:attrNameLst>
                                      </p:cBhvr>
                                      <p:by>
                                        <p:hsl h="0" s="-70588" l="0"/>
                                      </p:by>
                                    </p:animClr>
                                    <p:animClr clrSpc="hsl" dir="cw">
                                      <p:cBhvr>
                                        <p:cTn id="30" dur="500" fill="hold"/>
                                        <p:tgtEl>
                                          <p:spTgt spid="21"/>
                                        </p:tgtEl>
                                        <p:attrNameLst>
                                          <p:attrName>fillcolor</p:attrName>
                                        </p:attrNameLst>
                                      </p:cBhvr>
                                      <p:by>
                                        <p:hsl h="0" s="-70588" l="0"/>
                                      </p:by>
                                    </p:animClr>
                                    <p:animClr clrSpc="hsl" dir="cw">
                                      <p:cBhvr>
                                        <p:cTn id="31" dur="500" fill="hold"/>
                                        <p:tgtEl>
                                          <p:spTgt spid="21"/>
                                        </p:tgtEl>
                                        <p:attrNameLst>
                                          <p:attrName>stroke.color</p:attrName>
                                        </p:attrNameLst>
                                      </p:cBhvr>
                                      <p:by>
                                        <p:hsl h="0" s="-70588" l="0"/>
                                      </p:by>
                                    </p:animClr>
                                    <p:set>
                                      <p:cBhvr>
                                        <p:cTn id="32" dur="500" fill="hold"/>
                                        <p:tgtEl>
                                          <p:spTgt spid="21"/>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up)">
                                      <p:cBhvr>
                                        <p:cTn id="35" dur="500"/>
                                        <p:tgtEl>
                                          <p:spTgt spid="17"/>
                                        </p:tgtEl>
                                      </p:cBhvr>
                                    </p:animEffect>
                                  </p:childTnLst>
                                </p:cTn>
                              </p:par>
                            </p:childTnLst>
                          </p:cTn>
                        </p:par>
                        <p:par>
                          <p:cTn id="36" fill="hold" nodeType="afterGroup">
                            <p:stCondLst>
                              <p:cond delay="500"/>
                            </p:stCondLst>
                            <p:childTnLst>
                              <p:par>
                                <p:cTn id="37" presetID="22" presetClass="entr" presetSubtype="1"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up)">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1" grpId="0" animBg="1"/>
      <p:bldP spid="21" grpId="1" animBg="1"/>
      <p:bldP spid="22" grpId="0" animBg="1"/>
      <p:bldP spid="24" grpId="0" animBg="1"/>
      <p:bldP spid="24"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3429000" cy="2474912"/>
          </a:xfrm>
        </p:spPr>
        <p:txBody>
          <a:bodyPr>
            <a:normAutofit fontScale="90000"/>
          </a:bodyPr>
          <a:lstStyle/>
          <a:p>
            <a:r>
              <a:rPr lang="en-US" dirty="0"/>
              <a:t>Recognizing Customer Lifetime Value and Customer Equity</a:t>
            </a:r>
          </a:p>
        </p:txBody>
      </p:sp>
      <p:pic>
        <p:nvPicPr>
          <p:cNvPr id="4" name="Picture 3"/>
          <p:cNvPicPr>
            <a:picLocks noChangeAspect="1"/>
          </p:cNvPicPr>
          <p:nvPr/>
        </p:nvPicPr>
        <p:blipFill>
          <a:blip r:embed="rId3"/>
          <a:stretch>
            <a:fillRect/>
          </a:stretch>
        </p:blipFill>
        <p:spPr>
          <a:xfrm>
            <a:off x="3886200" y="537620"/>
            <a:ext cx="4114800" cy="5482180"/>
          </a:xfrm>
          <a:prstGeom prst="rect">
            <a:avLst/>
          </a:prstGeom>
        </p:spPr>
      </p:pic>
      <p:sp>
        <p:nvSpPr>
          <p:cNvPr id="3" name="TextBox 2"/>
          <p:cNvSpPr txBox="1"/>
          <p:nvPr/>
        </p:nvSpPr>
        <p:spPr>
          <a:xfrm>
            <a:off x="6324600" y="6042911"/>
            <a:ext cx="1828800" cy="246221"/>
          </a:xfrm>
          <a:prstGeom prst="rect">
            <a:avLst/>
          </a:prstGeom>
          <a:noFill/>
        </p:spPr>
        <p:txBody>
          <a:bodyPr wrap="square" rtlCol="0">
            <a:spAutoFit/>
          </a:bodyPr>
          <a:lstStyle/>
          <a:p>
            <a:r>
              <a:rPr lang="en-US" sz="1000" dirty="0"/>
              <a:t>Source: Ally Financial Inc.</a:t>
            </a:r>
          </a:p>
        </p:txBody>
      </p:sp>
    </p:spTree>
    <p:extLst>
      <p:ext uri="{BB962C8B-B14F-4D97-AF65-F5344CB8AC3E}">
        <p14:creationId xmlns:p14="http://schemas.microsoft.com/office/powerpoint/2010/main" val="426644565"/>
      </p:ext>
    </p:extLst>
  </p:cSld>
  <p:clrMapOvr>
    <a:masterClrMapping/>
  </p:clrMapOvr>
  <p:transition>
    <p:pull dir="ru"/>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IN" dirty="0"/>
              <a:t>Attractive Opportunities</a:t>
            </a:r>
            <a:endParaRPr lang="en-US" dirty="0"/>
          </a:p>
        </p:txBody>
      </p:sp>
      <p:sp>
        <p:nvSpPr>
          <p:cNvPr id="40" name="AutoShape 20"/>
          <p:cNvSpPr>
            <a:spLocks noChangeArrowheads="1"/>
          </p:cNvSpPr>
          <p:nvPr/>
        </p:nvSpPr>
        <p:spPr bwMode="auto">
          <a:xfrm>
            <a:off x="2590800" y="1905000"/>
            <a:ext cx="4114800" cy="1143000"/>
          </a:xfrm>
          <a:prstGeom prst="roundRect">
            <a:avLst>
              <a:gd name="adj" fmla="val 3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sz="2800" b="1" dirty="0">
                <a:cs typeface="Arial" pitchFamily="34" charset="0"/>
              </a:rPr>
              <a:t>Breakthrough Opportunities</a:t>
            </a:r>
          </a:p>
        </p:txBody>
      </p:sp>
      <p:sp>
        <p:nvSpPr>
          <p:cNvPr id="5" name="Arc 4"/>
          <p:cNvSpPr/>
          <p:nvPr/>
        </p:nvSpPr>
        <p:spPr>
          <a:xfrm>
            <a:off x="5791200" y="2362200"/>
            <a:ext cx="1964043" cy="2743200"/>
          </a:xfrm>
          <a:prstGeom prst="arc">
            <a:avLst>
              <a:gd name="adj1" fmla="val 16006483"/>
              <a:gd name="adj2" fmla="val 738903"/>
            </a:avLst>
          </a:prstGeom>
          <a:ln w="571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Arc 15"/>
          <p:cNvSpPr/>
          <p:nvPr/>
        </p:nvSpPr>
        <p:spPr>
          <a:xfrm rot="7427754">
            <a:off x="2242299" y="849061"/>
            <a:ext cx="4388916" cy="5601514"/>
          </a:xfrm>
          <a:prstGeom prst="arc">
            <a:avLst>
              <a:gd name="adj1" fmla="val 16006483"/>
              <a:gd name="adj2" fmla="val 738903"/>
            </a:avLst>
          </a:prstGeom>
          <a:ln w="571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Arc 16"/>
          <p:cNvSpPr/>
          <p:nvPr/>
        </p:nvSpPr>
        <p:spPr>
          <a:xfrm rot="15018438">
            <a:off x="1778335" y="2151856"/>
            <a:ext cx="1964043" cy="2743200"/>
          </a:xfrm>
          <a:prstGeom prst="arc">
            <a:avLst>
              <a:gd name="adj1" fmla="val 16006483"/>
              <a:gd name="adj2" fmla="val 738903"/>
            </a:avLst>
          </a:prstGeom>
          <a:ln w="571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AutoShape 13"/>
          <p:cNvSpPr>
            <a:spLocks noChangeArrowheads="1"/>
          </p:cNvSpPr>
          <p:nvPr/>
        </p:nvSpPr>
        <p:spPr bwMode="auto">
          <a:xfrm>
            <a:off x="5486400" y="3998913"/>
            <a:ext cx="2971800" cy="1143000"/>
          </a:xfrm>
          <a:prstGeom prst="roundRect">
            <a:avLst>
              <a:gd name="adj" fmla="val 3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sz="2800" b="1" dirty="0">
                <a:cs typeface="Arial" pitchFamily="34" charset="0"/>
              </a:rPr>
              <a:t>Competitive Advantage</a:t>
            </a:r>
          </a:p>
        </p:txBody>
      </p:sp>
      <p:sp>
        <p:nvSpPr>
          <p:cNvPr id="23" name="AutoShape 8"/>
          <p:cNvSpPr>
            <a:spLocks noChangeArrowheads="1"/>
          </p:cNvSpPr>
          <p:nvPr/>
        </p:nvSpPr>
        <p:spPr bwMode="auto">
          <a:xfrm>
            <a:off x="1083957" y="3998913"/>
            <a:ext cx="3352800" cy="1143000"/>
          </a:xfrm>
          <a:prstGeom prst="roundRect">
            <a:avLst>
              <a:gd name="adj" fmla="val 3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sz="2800" b="1" dirty="0">
                <a:cs typeface="Arial" pitchFamily="34" charset="0"/>
              </a:rPr>
              <a:t>Avoid Hit-or-Miss Marketing</a:t>
            </a:r>
          </a:p>
        </p:txBody>
      </p:sp>
    </p:spTree>
    <p:custDataLst>
      <p:tags r:id="rId1"/>
    </p:custDataLst>
    <p:extLst>
      <p:ext uri="{BB962C8B-B14F-4D97-AF65-F5344CB8AC3E}">
        <p14:creationId xmlns:p14="http://schemas.microsoft.com/office/powerpoint/2010/main" val="86630203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iterate type="lt">
                                    <p:tmAbs val="0"/>
                                  </p:iterate>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right)">
                                      <p:cBhvr>
                                        <p:cTn id="20" dur="500"/>
                                        <p:tgtEl>
                                          <p:spTgt spid="16"/>
                                        </p:tgtEl>
                                      </p:cBhvr>
                                    </p:animEffect>
                                  </p:childTnLst>
                                </p:cTn>
                              </p:par>
                            </p:childTnLst>
                          </p:cTn>
                        </p:par>
                        <p:par>
                          <p:cTn id="21" fill="hold">
                            <p:stCondLst>
                              <p:cond delay="500"/>
                            </p:stCondLst>
                            <p:childTnLst>
                              <p:par>
                                <p:cTn id="22" presetID="22" presetClass="entr" presetSubtype="4"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childTnLst>
                          </p:cTn>
                        </p:par>
                        <p:par>
                          <p:cTn id="25" fill="hold">
                            <p:stCondLst>
                              <p:cond delay="1000"/>
                            </p:stCondLst>
                            <p:childTnLst>
                              <p:par>
                                <p:cTn id="26" presetID="22" presetClass="entr" presetSubtype="4"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down)">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5" grpId="0" animBg="1"/>
      <p:bldP spid="16" grpId="0" animBg="1"/>
      <p:bldP spid="17" grpId="0" animBg="1"/>
      <p:bldP spid="31"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39688"/>
            <a:ext cx="8229600" cy="1103312"/>
          </a:xfrm>
        </p:spPr>
        <p:txBody>
          <a:bodyPr>
            <a:noAutofit/>
          </a:bodyPr>
          <a:lstStyle/>
          <a:p>
            <a:r>
              <a:rPr lang="en-US" sz="3200" dirty="0"/>
              <a:t>Overview of Marketing Strategy Planning Process </a:t>
            </a:r>
            <a:r>
              <a:rPr lang="en-IN" sz="3200" dirty="0"/>
              <a:t>(Exhibit 2-9)</a:t>
            </a:r>
            <a:endParaRPr lang="en-US" sz="3200" dirty="0"/>
          </a:p>
        </p:txBody>
      </p:sp>
      <p:sp>
        <p:nvSpPr>
          <p:cNvPr id="22531" name="Line 9"/>
          <p:cNvSpPr>
            <a:spLocks noChangeShapeType="1"/>
          </p:cNvSpPr>
          <p:nvPr/>
        </p:nvSpPr>
        <p:spPr bwMode="auto">
          <a:xfrm>
            <a:off x="4578350" y="3965575"/>
            <a:ext cx="1588" cy="15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nvGrpSpPr>
          <p:cNvPr id="3" name="Group 2"/>
          <p:cNvGrpSpPr/>
          <p:nvPr/>
        </p:nvGrpSpPr>
        <p:grpSpPr>
          <a:xfrm>
            <a:off x="6400800" y="2715904"/>
            <a:ext cx="2618080" cy="2616572"/>
            <a:chOff x="1600200" y="2362200"/>
            <a:chExt cx="2286000" cy="2743200"/>
          </a:xfrm>
        </p:grpSpPr>
        <p:grpSp>
          <p:nvGrpSpPr>
            <p:cNvPr id="2" name="Group 1"/>
            <p:cNvGrpSpPr/>
            <p:nvPr/>
          </p:nvGrpSpPr>
          <p:grpSpPr>
            <a:xfrm>
              <a:off x="1600200" y="2362200"/>
              <a:ext cx="2286000" cy="2743200"/>
              <a:chOff x="1600200" y="1162050"/>
              <a:chExt cx="5943600" cy="5695950"/>
            </a:xfrm>
          </p:grpSpPr>
          <p:pic>
            <p:nvPicPr>
              <p:cNvPr id="13" name="Picture 3" descr="reshmi.png"/>
              <p:cNvPicPr preferRelativeResize="0">
                <a:picLocks/>
              </p:cNvPicPr>
              <p:nvPr/>
            </p:nvPicPr>
            <p:blipFill>
              <a:blip r:embed="rId4" cstate="print">
                <a:extLst>
                  <a:ext uri="{BEBA8EAE-BF5A-486C-A8C5-ECC9F3942E4B}">
                    <a14:imgProps xmlns:a14="http://schemas.microsoft.com/office/drawing/2010/main">
                      <a14:imgLayer r:embed="rId5">
                        <a14:imgEffect>
                          <a14:backgroundRemoval t="0" b="90000" l="0" r="92691">
                            <a14:foregroundMark x1="4319" y1="61935" x2="4319" y2="61935"/>
                            <a14:foregroundMark x1="7641" y1="65484" x2="7641" y2="65484"/>
                            <a14:foregroundMark x1="11628" y1="68387" x2="11628" y2="68387"/>
                            <a14:foregroundMark x1="21595" y1="63548" x2="21595" y2="63548"/>
                            <a14:foregroundMark x1="45515" y1="48065" x2="45515" y2="48065"/>
                            <a14:foregroundMark x1="61130" y1="27742" x2="61130" y2="27742"/>
                            <a14:foregroundMark x1="68106" y1="17742" x2="68106" y2="17742"/>
                            <a14:foregroundMark x1="69767" y1="7419" x2="69767" y2="7419"/>
                            <a14:foregroundMark x1="69767" y1="5484" x2="69767" y2="5484"/>
                            <a14:foregroundMark x1="66113" y1="4839" x2="66113" y2="4839"/>
                            <a14:foregroundMark x1="67110" y1="9032" x2="67110" y2="9032"/>
                            <a14:foregroundMark x1="61794" y1="13871" x2="61794" y2="13871"/>
                            <a14:foregroundMark x1="59801" y1="19677" x2="59801" y2="19677"/>
                            <a14:foregroundMark x1="66445" y1="15161" x2="66445" y2="15161"/>
                            <a14:foregroundMark x1="62126" y1="24516" x2="62126" y2="24516"/>
                            <a14:foregroundMark x1="59801" y1="31935" x2="59801" y2="31935"/>
                            <a14:foregroundMark x1="53821" y1="31935" x2="53821" y2="31935"/>
                            <a14:foregroundMark x1="47508" y1="41290" x2="47508" y2="41290"/>
                            <a14:foregroundMark x1="51495" y1="37419" x2="51495" y2="37419"/>
                            <a14:foregroundMark x1="58804" y1="38710" x2="58804" y2="38710"/>
                            <a14:foregroundMark x1="54817" y1="44839" x2="54817" y2="44839"/>
                            <a14:foregroundMark x1="48173" y1="53548" x2="48173" y2="53548"/>
                            <a14:foregroundMark x1="43522" y1="44516" x2="43522" y2="44516"/>
                            <a14:foregroundMark x1="40199" y1="47419" x2="40199" y2="47419"/>
                            <a14:foregroundMark x1="33555" y1="52258" x2="33555" y2="52258"/>
                            <a14:foregroundMark x1="38206" y1="60323" x2="38206" y2="60323"/>
                            <a14:foregroundMark x1="27575" y1="56774" x2="27575" y2="56774"/>
                            <a14:foregroundMark x1="22591" y1="58387" x2="22591" y2="58387"/>
                            <a14:foregroundMark x1="18272" y1="66452" x2="18272" y2="66452"/>
                          </a14:backgroundRemoval>
                        </a14:imgEffect>
                      </a14:imgLayer>
                    </a14:imgProps>
                  </a:ext>
                  <a:ext uri="{28A0092B-C50C-407E-A947-70E740481C1C}">
                    <a14:useLocalDpi xmlns:a14="http://schemas.microsoft.com/office/drawing/2010/main" val="0"/>
                  </a:ext>
                </a:extLst>
              </a:blip>
              <a:srcRect/>
              <a:stretch>
                <a:fillRect/>
              </a:stretch>
            </p:blipFill>
            <p:spPr bwMode="auto">
              <a:xfrm>
                <a:off x="4572000" y="3810000"/>
                <a:ext cx="29718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89.PNG"/>
              <p:cNvPicPr preferRelativeResize="0">
                <a:picLocks/>
              </p:cNvPicPr>
              <p:nvPr/>
            </p:nvPicPr>
            <p:blipFill>
              <a:blip r:embed="rId6" cstate="print">
                <a:extLst>
                  <a:ext uri="{BEBA8EAE-BF5A-486C-A8C5-ECC9F3942E4B}">
                    <a14:imgProps xmlns:a14="http://schemas.microsoft.com/office/drawing/2010/main">
                      <a14:imgLayer r:embed="rId7">
                        <a14:imgEffect>
                          <a14:backgroundRemoval t="0" b="100000" l="0" r="99668">
                            <a14:foregroundMark x1="29900" y1="32270" x2="29900" y2="32270"/>
                            <a14:foregroundMark x1="32890" y1="31560" x2="32890" y2="31560"/>
                            <a14:foregroundMark x1="31561" y1="35816" x2="31561" y2="35816"/>
                            <a14:foregroundMark x1="27575" y1="34043" x2="27575" y2="34043"/>
                            <a14:foregroundMark x1="39867" y1="35816" x2="39867" y2="35816"/>
                            <a14:foregroundMark x1="36877" y1="40071" x2="36877" y2="40071"/>
                            <a14:foregroundMark x1="45515" y1="48227" x2="45515" y2="48227"/>
                            <a14:foregroundMark x1="50498" y1="45390" x2="50498" y2="45390"/>
                            <a14:foregroundMark x1="48173" y1="51418" x2="48173" y2="51418"/>
                            <a14:foregroundMark x1="59136" y1="55674" x2="59136" y2="55674"/>
                            <a14:foregroundMark x1="53821" y1="55319" x2="53821" y2="55319"/>
                            <a14:foregroundMark x1="51163" y1="58511" x2="51163" y2="58511"/>
                            <a14:foregroundMark x1="61130" y1="67021" x2="61130" y2="67021"/>
                            <a14:foregroundMark x1="58472" y1="67021" x2="58472" y2="67021"/>
                          </a14:backgroundRemoval>
                        </a14:imgEffect>
                      </a14:imgLayer>
                    </a14:imgProps>
                  </a:ext>
                  <a:ext uri="{28A0092B-C50C-407E-A947-70E740481C1C}">
                    <a14:useLocalDpi xmlns:a14="http://schemas.microsoft.com/office/drawing/2010/main" val="0"/>
                  </a:ext>
                </a:extLst>
              </a:blip>
              <a:srcRect/>
              <a:stretch>
                <a:fillRect/>
              </a:stretch>
            </p:blipFill>
            <p:spPr bwMode="auto">
              <a:xfrm>
                <a:off x="4572000" y="1162050"/>
                <a:ext cx="297180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58.png"/>
              <p:cNvPicPr preferRelativeResize="0">
                <a:picLocks/>
              </p:cNvPicPr>
              <p:nvPr/>
            </p:nvPicPr>
            <p:blipFill>
              <a:blip r:embed="rId8" cstate="print">
                <a:extLst>
                  <a:ext uri="{BEBA8EAE-BF5A-486C-A8C5-ECC9F3942E4B}">
                    <a14:imgProps xmlns:a14="http://schemas.microsoft.com/office/drawing/2010/main">
                      <a14:imgLayer r:embed="rId9">
                        <a14:imgEffect>
                          <a14:backgroundRemoval t="0" b="90000" l="10000" r="100000">
                            <a14:foregroundMark x1="42258" y1="32903" x2="42258" y2="32903"/>
                            <a14:foregroundMark x1="48710" y1="42581" x2="48710" y2="42581"/>
                            <a14:foregroundMark x1="53226" y1="46452" x2="53226" y2="46452"/>
                            <a14:foregroundMark x1="58710" y1="54839" x2="58710" y2="54839"/>
                            <a14:foregroundMark x1="59032" y1="51935" x2="59032" y2="51935"/>
                            <a14:foregroundMark x1="60000" y1="46774" x2="60000" y2="46774"/>
                            <a14:foregroundMark x1="63871" y1="51613" x2="63871" y2="51613"/>
                            <a14:foregroundMark x1="67742" y1="60323" x2="67742" y2="60323"/>
                            <a14:foregroundMark x1="70645" y1="59032" x2="70645" y2="59032"/>
                            <a14:foregroundMark x1="45806" y1="31290" x2="45806" y2="31290"/>
                          </a14:backgroundRemoval>
                        </a14:imgEffect>
                      </a14:imgLayer>
                    </a14:imgProps>
                  </a:ext>
                  <a:ext uri="{28A0092B-C50C-407E-A947-70E740481C1C}">
                    <a14:useLocalDpi xmlns:a14="http://schemas.microsoft.com/office/drawing/2010/main" val="0"/>
                  </a:ext>
                </a:extLst>
              </a:blip>
              <a:srcRect/>
              <a:stretch>
                <a:fillRect/>
              </a:stretch>
            </p:blipFill>
            <p:spPr bwMode="auto">
              <a:xfrm>
                <a:off x="1600200" y="3810000"/>
                <a:ext cx="301148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78.png"/>
              <p:cNvPicPr preferRelativeResize="0">
                <a:picLocks/>
              </p:cNvPicPr>
              <p:nvPr/>
            </p:nvPicPr>
            <p:blipFill>
              <a:blip r:embed="rId10" cstate="print">
                <a:extLst>
                  <a:ext uri="{BEBA8EAE-BF5A-486C-A8C5-ECC9F3942E4B}">
                    <a14:imgProps xmlns:a14="http://schemas.microsoft.com/office/drawing/2010/main">
                      <a14:imgLayer r:embed="rId11">
                        <a14:imgEffect>
                          <a14:backgroundRemoval t="356" b="100000" l="0" r="100000">
                            <a14:foregroundMark x1="52104" y1="44128" x2="52104" y2="44128"/>
                            <a14:foregroundMark x1="53722" y1="44484" x2="53722" y2="44484"/>
                            <a14:foregroundMark x1="57282" y1="51957" x2="57282" y2="51957"/>
                            <a14:foregroundMark x1="43366" y1="58719" x2="43366" y2="58719"/>
                            <a14:foregroundMark x1="35922" y1="71530" x2="35922" y2="71530"/>
                            <a14:foregroundMark x1="36893" y1="69395" x2="36893" y2="69395"/>
                            <a14:foregroundMark x1="72168" y1="68327" x2="72168" y2="68327"/>
                            <a14:foregroundMark x1="79612" y1="77580" x2="79612" y2="77580"/>
                            <a14:foregroundMark x1="36893" y1="75089" x2="36893" y2="75089"/>
                            <a14:foregroundMark x1="33333" y1="82918" x2="33333" y2="82918"/>
                            <a14:foregroundMark x1="33657" y1="80427" x2="33657" y2="80427"/>
                            <a14:foregroundMark x1="83819" y1="25623" x2="83819" y2="25623"/>
                            <a14:foregroundMark x1="73463" y1="26690" x2="73463" y2="26690"/>
                            <a14:foregroundMark x1="70550" y1="33096" x2="70550" y2="33096"/>
                            <a14:foregroundMark x1="65372" y1="34875" x2="65372" y2="34875"/>
                            <a14:foregroundMark x1="67314" y1="39858" x2="67314" y2="39858"/>
                            <a14:foregroundMark x1="66343" y1="44128" x2="66343" y2="44128"/>
                            <a14:foregroundMark x1="57929" y1="38434" x2="57929" y2="38434"/>
                            <a14:foregroundMark x1="50162" y1="50890" x2="50162" y2="50890"/>
                            <a14:foregroundMark x1="41100" y1="61566" x2="41100" y2="61566"/>
                            <a14:foregroundMark x1="43042" y1="55160" x2="43042" y2="55160"/>
                            <a14:foregroundMark x1="77346" y1="60854" x2="77346" y2="60854"/>
                            <a14:foregroundMark x1="87055" y1="69039" x2="87055" y2="69039"/>
                            <a14:foregroundMark x1="88026" y1="81139" x2="88026" y2="81139"/>
                            <a14:foregroundMark x1="77023" y1="93238" x2="77023" y2="93238"/>
                            <a14:foregroundMark x1="65372" y1="91103" x2="65372" y2="91103"/>
                            <a14:foregroundMark x1="34304" y1="86121" x2="34304" y2="86121"/>
                            <a14:backgroundMark x1="23625" y1="17082" x2="23625" y2="17082"/>
                          </a14:backgroundRemoval>
                        </a14:imgEffect>
                      </a14:imgLayer>
                    </a14:imgProps>
                  </a:ext>
                  <a:ext uri="{28A0092B-C50C-407E-A947-70E740481C1C}">
                    <a14:useLocalDpi xmlns:a14="http://schemas.microsoft.com/office/drawing/2010/main" val="0"/>
                  </a:ext>
                </a:extLst>
              </a:blip>
              <a:srcRect/>
              <a:stretch>
                <a:fillRect/>
              </a:stretch>
            </p:blipFill>
            <p:spPr bwMode="auto">
              <a:xfrm>
                <a:off x="1620837" y="1179513"/>
                <a:ext cx="3027363" cy="270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Oval 2"/>
              <p:cNvSpPr>
                <a:spLocks noChangeArrowheads="1"/>
              </p:cNvSpPr>
              <p:nvPr/>
            </p:nvSpPr>
            <p:spPr bwMode="auto">
              <a:xfrm>
                <a:off x="3330103" y="2548493"/>
                <a:ext cx="2686968" cy="2570384"/>
              </a:xfrm>
              <a:prstGeom prst="ellipse">
                <a:avLst/>
              </a:prstGeom>
              <a:solidFill>
                <a:srgbClr val="FFDB69"/>
              </a:soli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lstStyle/>
              <a:p>
                <a:endParaRPr lang="en-US" dirty="0"/>
              </a:p>
            </p:txBody>
          </p:sp>
        </p:grpSp>
        <p:sp>
          <p:nvSpPr>
            <p:cNvPr id="22539" name="Text Box 10"/>
            <p:cNvSpPr txBox="1">
              <a:spLocks noChangeArrowheads="1"/>
            </p:cNvSpPr>
            <p:nvPr/>
          </p:nvSpPr>
          <p:spPr bwMode="auto">
            <a:xfrm>
              <a:off x="1841295" y="3398277"/>
              <a:ext cx="1822940" cy="548541"/>
            </a:xfrm>
            <a:prstGeom prst="rect">
              <a:avLst/>
            </a:prstGeom>
            <a:noFill/>
            <a:ln w="38100" algn="ctr">
              <a:noFill/>
              <a:miter lim="800000"/>
              <a:headEnd/>
              <a:tailEnd/>
            </a:ln>
          </p:spPr>
          <p:txBody>
            <a:bodyPr wrap="square">
              <a:spAutoFit/>
            </a:bodyPr>
            <a:lstStyle/>
            <a:p>
              <a:pPr>
                <a:defRPr/>
              </a:pPr>
              <a:r>
                <a:rPr lang="en-US" sz="1400" b="1" dirty="0">
                  <a:solidFill>
                    <a:srgbClr val="FF0000"/>
                  </a:solidFill>
                </a:rPr>
                <a:t>TARGET </a:t>
              </a:r>
            </a:p>
            <a:p>
              <a:pPr>
                <a:defRPr/>
              </a:pPr>
              <a:r>
                <a:rPr lang="en-US" sz="1400" b="1" dirty="0">
                  <a:solidFill>
                    <a:srgbClr val="FF0000"/>
                  </a:solidFill>
                </a:rPr>
                <a:t>MARKET</a:t>
              </a:r>
            </a:p>
          </p:txBody>
        </p:sp>
      </p:grpSp>
      <p:sp>
        <p:nvSpPr>
          <p:cNvPr id="5" name="Rounded Rectangle 4"/>
          <p:cNvSpPr/>
          <p:nvPr/>
        </p:nvSpPr>
        <p:spPr>
          <a:xfrm>
            <a:off x="3962400" y="3086100"/>
            <a:ext cx="2133600" cy="571500"/>
          </a:xfrm>
          <a:prstGeom prst="roundRect">
            <a:avLst/>
          </a:prstGeom>
          <a:solidFill>
            <a:srgbClr val="008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Segmentation and Targeting</a:t>
            </a:r>
          </a:p>
        </p:txBody>
      </p:sp>
      <p:sp>
        <p:nvSpPr>
          <p:cNvPr id="14" name="Rounded Rectangle 13"/>
          <p:cNvSpPr/>
          <p:nvPr/>
        </p:nvSpPr>
        <p:spPr>
          <a:xfrm>
            <a:off x="3962400" y="4114800"/>
            <a:ext cx="2209800" cy="571500"/>
          </a:xfrm>
          <a:prstGeom prst="roundRect">
            <a:avLst/>
          </a:prstGeom>
          <a:solidFill>
            <a:srgbClr val="008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Differentiation and Positioning</a:t>
            </a:r>
          </a:p>
        </p:txBody>
      </p:sp>
      <p:sp>
        <p:nvSpPr>
          <p:cNvPr id="9" name="Rectangle 8"/>
          <p:cNvSpPr/>
          <p:nvPr/>
        </p:nvSpPr>
        <p:spPr>
          <a:xfrm>
            <a:off x="76200" y="1447800"/>
            <a:ext cx="533400" cy="5105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solidFill>
                  <a:schemeClr val="tx1"/>
                </a:solidFill>
              </a:rPr>
              <a:t>External Market Environment</a:t>
            </a:r>
          </a:p>
        </p:txBody>
      </p:sp>
      <p:grpSp>
        <p:nvGrpSpPr>
          <p:cNvPr id="4" name="Group 3"/>
          <p:cNvGrpSpPr/>
          <p:nvPr/>
        </p:nvGrpSpPr>
        <p:grpSpPr>
          <a:xfrm>
            <a:off x="685800" y="1828800"/>
            <a:ext cx="6070408" cy="1346295"/>
            <a:chOff x="685800" y="1828800"/>
            <a:chExt cx="6070408" cy="1346295"/>
          </a:xfrm>
        </p:grpSpPr>
        <p:sp>
          <p:nvSpPr>
            <p:cNvPr id="7" name="Rounded Rectangle 6"/>
            <p:cNvSpPr/>
            <p:nvPr/>
          </p:nvSpPr>
          <p:spPr>
            <a:xfrm>
              <a:off x="685800" y="1828800"/>
              <a:ext cx="1828800" cy="12192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tx1"/>
                  </a:solidFill>
                </a:rPr>
                <a:t>Customers</a:t>
              </a:r>
            </a:p>
          </p:txBody>
        </p:sp>
        <p:cxnSp>
          <p:nvCxnSpPr>
            <p:cNvPr id="11" name="Straight Arrow Connector 10"/>
            <p:cNvCxnSpPr/>
            <p:nvPr/>
          </p:nvCxnSpPr>
          <p:spPr>
            <a:xfrm>
              <a:off x="2514600" y="2057400"/>
              <a:ext cx="4241608" cy="1117695"/>
            </a:xfrm>
            <a:prstGeom prst="straightConnector1">
              <a:avLst/>
            </a:prstGeom>
            <a:ln w="38100">
              <a:solidFill>
                <a:schemeClr val="tx1"/>
              </a:solidFill>
              <a:tailEnd type="arrow"/>
            </a:ln>
          </p:spPr>
          <p:style>
            <a:lnRef idx="1">
              <a:schemeClr val="dk1"/>
            </a:lnRef>
            <a:fillRef idx="0">
              <a:schemeClr val="dk1"/>
            </a:fillRef>
            <a:effectRef idx="0">
              <a:schemeClr val="dk1"/>
            </a:effectRef>
            <a:fontRef idx="minor">
              <a:schemeClr val="tx1"/>
            </a:fontRef>
          </p:style>
        </p:cxnSp>
      </p:grpSp>
      <p:grpSp>
        <p:nvGrpSpPr>
          <p:cNvPr id="8" name="Group 7"/>
          <p:cNvGrpSpPr/>
          <p:nvPr/>
        </p:nvGrpSpPr>
        <p:grpSpPr>
          <a:xfrm>
            <a:off x="685800" y="3276600"/>
            <a:ext cx="5840120" cy="1216152"/>
            <a:chOff x="685800" y="3276600"/>
            <a:chExt cx="5840120" cy="1216152"/>
          </a:xfrm>
        </p:grpSpPr>
        <p:sp>
          <p:nvSpPr>
            <p:cNvPr id="19" name="Rounded Rectangle 18"/>
            <p:cNvSpPr/>
            <p:nvPr/>
          </p:nvSpPr>
          <p:spPr>
            <a:xfrm>
              <a:off x="685800" y="3276600"/>
              <a:ext cx="1828800" cy="1216152"/>
            </a:xfrm>
            <a:prstGeom prst="roundRect">
              <a:avLst/>
            </a:prstGeom>
            <a:solidFill>
              <a:srgbClr val="B39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tx1"/>
                  </a:solidFill>
                </a:rPr>
                <a:t>Company</a:t>
              </a:r>
            </a:p>
          </p:txBody>
        </p:sp>
        <p:cxnSp>
          <p:nvCxnSpPr>
            <p:cNvPr id="22" name="Straight Arrow Connector 21"/>
            <p:cNvCxnSpPr>
              <a:stCxn id="19" idx="3"/>
            </p:cNvCxnSpPr>
            <p:nvPr/>
          </p:nvCxnSpPr>
          <p:spPr>
            <a:xfrm>
              <a:off x="2514600" y="3884676"/>
              <a:ext cx="4011320" cy="2597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685800" y="4542225"/>
            <a:ext cx="6015250" cy="1398327"/>
            <a:chOff x="685800" y="4542225"/>
            <a:chExt cx="6015250" cy="1398327"/>
          </a:xfrm>
        </p:grpSpPr>
        <p:sp>
          <p:nvSpPr>
            <p:cNvPr id="18" name="Rounded Rectangle 17"/>
            <p:cNvSpPr/>
            <p:nvPr/>
          </p:nvSpPr>
          <p:spPr>
            <a:xfrm>
              <a:off x="685800" y="4724400"/>
              <a:ext cx="1905000" cy="1216152"/>
            </a:xfrm>
            <a:prstGeom prst="roundRect">
              <a:avLst/>
            </a:prstGeom>
            <a:solidFill>
              <a:srgbClr val="8846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tx1"/>
                  </a:solidFill>
                </a:rPr>
                <a:t>Competitors</a:t>
              </a:r>
            </a:p>
          </p:txBody>
        </p:sp>
        <p:cxnSp>
          <p:nvCxnSpPr>
            <p:cNvPr id="26" name="Straight Arrow Connector 25"/>
            <p:cNvCxnSpPr/>
            <p:nvPr/>
          </p:nvCxnSpPr>
          <p:spPr>
            <a:xfrm flipV="1">
              <a:off x="2563504" y="4542225"/>
              <a:ext cx="4137546" cy="12489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6" name="Flowchart: Alternate Process 5"/>
          <p:cNvSpPr/>
          <p:nvPr/>
        </p:nvSpPr>
        <p:spPr>
          <a:xfrm>
            <a:off x="2819400" y="2971800"/>
            <a:ext cx="838200" cy="1828800"/>
          </a:xfrm>
          <a:prstGeom prst="flowChartAlternateProces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S.</a:t>
            </a:r>
          </a:p>
          <a:p>
            <a:pPr algn="ctr"/>
            <a:r>
              <a:rPr lang="en-US" sz="2800" dirty="0">
                <a:solidFill>
                  <a:schemeClr val="bg1"/>
                </a:solidFill>
              </a:rPr>
              <a:t>W.</a:t>
            </a:r>
          </a:p>
          <a:p>
            <a:pPr algn="ctr"/>
            <a:r>
              <a:rPr lang="en-US" sz="2800" dirty="0">
                <a:solidFill>
                  <a:schemeClr val="bg1"/>
                </a:solidFill>
              </a:rPr>
              <a:t>O.</a:t>
            </a:r>
          </a:p>
          <a:p>
            <a:pPr algn="ctr"/>
            <a:r>
              <a:rPr lang="en-US" sz="2800" dirty="0">
                <a:solidFill>
                  <a:schemeClr val="bg1"/>
                </a:solidFill>
              </a:rPr>
              <a:t>T.</a:t>
            </a:r>
          </a:p>
        </p:txBody>
      </p:sp>
    </p:spTree>
    <p:custDataLst>
      <p:tags r:id="rId1"/>
    </p:custDataLst>
    <p:extLst>
      <p:ext uri="{BB962C8B-B14F-4D97-AF65-F5344CB8AC3E}">
        <p14:creationId xmlns:p14="http://schemas.microsoft.com/office/powerpoint/2010/main" val="4654162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9"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r>
              <a:rPr lang="en-US" dirty="0"/>
              <a:t>Marketing Strategy Planning</a:t>
            </a:r>
          </a:p>
        </p:txBody>
      </p:sp>
      <p:sp>
        <p:nvSpPr>
          <p:cNvPr id="4" name="TextBox 3"/>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Tree>
    <p:extLst>
      <p:ext uri="{BB962C8B-B14F-4D97-AF65-F5344CB8AC3E}">
        <p14:creationId xmlns:p14="http://schemas.microsoft.com/office/powerpoint/2010/main" val="2046605365"/>
      </p:ext>
    </p:extLst>
  </p:cSld>
  <p:clrMapOvr>
    <a:masterClrMapping/>
  </p:clrMapOvr>
  <p:transition>
    <p:pull dir="ru"/>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a:t>Checking Your Knowledge</a:t>
            </a:r>
          </a:p>
        </p:txBody>
      </p:sp>
      <p:sp>
        <p:nvSpPr>
          <p:cNvPr id="59395" name="Rectangle 3"/>
          <p:cNvSpPr>
            <a:spLocks noGrp="1" noChangeArrowheads="1"/>
          </p:cNvSpPr>
          <p:nvPr>
            <p:ph idx="1"/>
          </p:nvPr>
        </p:nvSpPr>
        <p:spPr/>
        <p:txBody>
          <a:bodyPr>
            <a:normAutofit fontScale="77500" lnSpcReduction="20000"/>
          </a:bodyPr>
          <a:lstStyle/>
          <a:p>
            <a:pPr marL="65087" indent="0">
              <a:buNone/>
            </a:pPr>
            <a:r>
              <a:rPr lang="en-US" dirty="0"/>
              <a:t>A large metropolitan university has an established summer-school program that offers a wide variety of classes to its current students. To expand enrollment, the school started promoting its summer school to students who live in the area and are home for the summer, even though they attend other universities during the regular school year. This effort is an example of:</a:t>
            </a:r>
          </a:p>
          <a:p>
            <a:endParaRPr lang="en-US" dirty="0"/>
          </a:p>
          <a:p>
            <a:pPr marL="65087" indent="0">
              <a:buNone/>
              <a:tabLst>
                <a:tab pos="515938" algn="l"/>
              </a:tabLst>
            </a:pPr>
            <a:r>
              <a:rPr lang="en-US" dirty="0"/>
              <a:t>A.	market penetration. </a:t>
            </a:r>
          </a:p>
          <a:p>
            <a:pPr marL="65087" indent="0">
              <a:buNone/>
              <a:tabLst>
                <a:tab pos="515938" algn="l"/>
              </a:tabLst>
            </a:pPr>
            <a:r>
              <a:rPr lang="en-US" dirty="0"/>
              <a:t>B.	market development.</a:t>
            </a:r>
          </a:p>
          <a:p>
            <a:pPr marL="65087" indent="0">
              <a:buNone/>
              <a:tabLst>
                <a:tab pos="515938" algn="l"/>
              </a:tabLst>
            </a:pPr>
            <a:r>
              <a:rPr lang="en-US" dirty="0"/>
              <a:t>C.	product development.</a:t>
            </a:r>
          </a:p>
          <a:p>
            <a:pPr marL="65087" indent="0">
              <a:buNone/>
              <a:tabLst>
                <a:tab pos="515938" algn="l"/>
              </a:tabLst>
            </a:pPr>
            <a:r>
              <a:rPr lang="en-US" dirty="0"/>
              <a:t>D.	diversification. </a:t>
            </a:r>
          </a:p>
          <a:p>
            <a:pPr marL="65087" indent="0">
              <a:buNone/>
              <a:tabLst>
                <a:tab pos="515938" algn="l"/>
              </a:tabLst>
            </a:pPr>
            <a:r>
              <a:rPr lang="en-US" dirty="0"/>
              <a:t>E.	a breakthrough opportunity.</a:t>
            </a:r>
          </a:p>
        </p:txBody>
      </p:sp>
    </p:spTree>
    <p:custDataLst>
      <p:tags r:id="rId1"/>
    </p:custDataLst>
    <p:extLst>
      <p:ext uri="{BB962C8B-B14F-4D97-AF65-F5344CB8AC3E}">
        <p14:creationId xmlns:p14="http://schemas.microsoft.com/office/powerpoint/2010/main" val="1765515243"/>
      </p:ext>
    </p:extLst>
  </p:cSld>
  <p:clrMapOvr>
    <a:masterClrMapping/>
  </p:clrMapOvr>
  <p:transition>
    <p:pull dir="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3581400" cy="2170112"/>
          </a:xfrm>
        </p:spPr>
        <p:txBody>
          <a:bodyPr>
            <a:normAutofit/>
          </a:bodyPr>
          <a:lstStyle/>
          <a:p>
            <a:r>
              <a:rPr lang="en-US" dirty="0"/>
              <a:t>Market Penetration</a:t>
            </a:r>
            <a:br>
              <a:rPr lang="en-US" dirty="0"/>
            </a:b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6156" y="334212"/>
            <a:ext cx="3011519" cy="5513161"/>
          </a:xfrm>
          <a:prstGeom prst="rect">
            <a:avLst/>
          </a:prstGeom>
        </p:spPr>
      </p:pic>
      <p:sp>
        <p:nvSpPr>
          <p:cNvPr id="3" name="TextBox 2"/>
          <p:cNvSpPr txBox="1"/>
          <p:nvPr/>
        </p:nvSpPr>
        <p:spPr>
          <a:xfrm>
            <a:off x="5943600" y="5849779"/>
            <a:ext cx="2004075" cy="246221"/>
          </a:xfrm>
          <a:prstGeom prst="rect">
            <a:avLst/>
          </a:prstGeom>
          <a:noFill/>
        </p:spPr>
        <p:txBody>
          <a:bodyPr wrap="none" rtlCol="0">
            <a:spAutoFit/>
          </a:bodyPr>
          <a:lstStyle/>
          <a:p>
            <a:r>
              <a:rPr lang="en-US" sz="1000" dirty="0"/>
              <a:t>Source: William D. Perreault, Jr.</a:t>
            </a:r>
          </a:p>
        </p:txBody>
      </p:sp>
    </p:spTree>
    <p:custDataLst>
      <p:tags r:id="rId1"/>
    </p:custDataLst>
    <p:extLst>
      <p:ext uri="{BB962C8B-B14F-4D97-AF65-F5344CB8AC3E}">
        <p14:creationId xmlns:p14="http://schemas.microsoft.com/office/powerpoint/2010/main" val="2141609564"/>
      </p:ext>
    </p:extLst>
  </p:cSld>
  <p:clrMapOvr>
    <a:masterClrMapping/>
  </p:clrMapOvr>
  <p:transition>
    <p:pull dir="ru"/>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a:t>Checking Your Knowledge</a:t>
            </a:r>
          </a:p>
        </p:txBody>
      </p:sp>
      <p:sp>
        <p:nvSpPr>
          <p:cNvPr id="59395" name="Rectangle 3"/>
          <p:cNvSpPr>
            <a:spLocks noGrp="1" noChangeArrowheads="1"/>
          </p:cNvSpPr>
          <p:nvPr>
            <p:ph idx="1"/>
          </p:nvPr>
        </p:nvSpPr>
        <p:spPr/>
        <p:txBody>
          <a:bodyPr>
            <a:normAutofit fontScale="85000" lnSpcReduction="10000"/>
          </a:bodyPr>
          <a:lstStyle/>
          <a:p>
            <a:pPr marL="65087" indent="0">
              <a:buNone/>
            </a:pPr>
            <a:r>
              <a:rPr lang="en-US" dirty="0"/>
              <a:t>An electronics superstore sends a special coupon to its current customers offering them a special discount for purchases made during an upcoming week that occurs during a traditionally slow sales period. This is an example of:</a:t>
            </a:r>
          </a:p>
          <a:p>
            <a:pPr marL="65087" indent="0">
              <a:buNone/>
            </a:pPr>
            <a:endParaRPr lang="en-US" dirty="0"/>
          </a:p>
          <a:p>
            <a:pPr marL="65087" indent="0">
              <a:buNone/>
              <a:tabLst>
                <a:tab pos="628650" algn="l"/>
              </a:tabLst>
            </a:pPr>
            <a:r>
              <a:rPr lang="en-US" dirty="0"/>
              <a:t>A.	market penetration. </a:t>
            </a:r>
          </a:p>
          <a:p>
            <a:pPr marL="65087" indent="0">
              <a:buNone/>
              <a:tabLst>
                <a:tab pos="628650" algn="l"/>
              </a:tabLst>
            </a:pPr>
            <a:r>
              <a:rPr lang="en-US" dirty="0"/>
              <a:t>B.	market development.</a:t>
            </a:r>
          </a:p>
          <a:p>
            <a:pPr marL="65087" indent="0">
              <a:buNone/>
              <a:tabLst>
                <a:tab pos="628650" algn="l"/>
              </a:tabLst>
            </a:pPr>
            <a:r>
              <a:rPr lang="en-US" dirty="0"/>
              <a:t>C.	product development.</a:t>
            </a:r>
          </a:p>
          <a:p>
            <a:pPr marL="65087" indent="0">
              <a:buNone/>
              <a:tabLst>
                <a:tab pos="628650" algn="l"/>
              </a:tabLst>
            </a:pPr>
            <a:r>
              <a:rPr lang="en-US" dirty="0"/>
              <a:t>D.	diversification. </a:t>
            </a:r>
          </a:p>
          <a:p>
            <a:pPr marL="65087" indent="0">
              <a:buNone/>
              <a:tabLst>
                <a:tab pos="628650" algn="l"/>
              </a:tabLst>
            </a:pPr>
            <a:r>
              <a:rPr lang="en-US" dirty="0"/>
              <a:t>E.	a breakthrough opportunity.</a:t>
            </a:r>
          </a:p>
        </p:txBody>
      </p:sp>
    </p:spTree>
    <p:custDataLst>
      <p:tags r:id="rId1"/>
    </p:custDataLst>
    <p:extLst>
      <p:ext uri="{BB962C8B-B14F-4D97-AF65-F5344CB8AC3E}">
        <p14:creationId xmlns:p14="http://schemas.microsoft.com/office/powerpoint/2010/main" val="246553941"/>
      </p:ext>
    </p:extLst>
  </p:cSld>
  <p:clrMapOvr>
    <a:masterClrMapping/>
  </p:clrMapOvr>
  <p:transition>
    <p:pull dir="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r>
              <a:rPr lang="en-US" dirty="0"/>
              <a:t>Product Development</a:t>
            </a:r>
          </a:p>
        </p:txBody>
      </p:sp>
      <p:sp>
        <p:nvSpPr>
          <p:cNvPr id="4" name="TextBox 3"/>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Tree>
    <p:extLst>
      <p:ext uri="{BB962C8B-B14F-4D97-AF65-F5344CB8AC3E}">
        <p14:creationId xmlns:p14="http://schemas.microsoft.com/office/powerpoint/2010/main" val="222903012"/>
      </p:ext>
    </p:extLst>
  </p:cSld>
  <p:clrMapOvr>
    <a:masterClrMapping/>
  </p:clrMapOvr>
  <p:transition>
    <p:pull dir="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4114800" cy="1941512"/>
          </a:xfrm>
        </p:spPr>
        <p:txBody>
          <a:bodyPr>
            <a:normAutofit fontScale="90000"/>
          </a:bodyPr>
          <a:lstStyle/>
          <a:p>
            <a:r>
              <a:rPr lang="en-US" dirty="0"/>
              <a:t>Product Development</a:t>
            </a:r>
            <a:br>
              <a:rPr lang="en-US" dirty="0"/>
            </a:br>
            <a:endParaRPr lang="en-US" dirty="0"/>
          </a:p>
        </p:txBody>
      </p:sp>
      <p:sp>
        <p:nvSpPr>
          <p:cNvPr id="3" name="AutoShape 2" descr="../../img/chapter02/per2405x_p0217.pn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800" y="533400"/>
            <a:ext cx="4471691" cy="5029200"/>
          </a:xfrm>
          <a:prstGeom prst="rect">
            <a:avLst/>
          </a:prstGeom>
        </p:spPr>
      </p:pic>
      <p:sp>
        <p:nvSpPr>
          <p:cNvPr id="4" name="TextBox 3"/>
          <p:cNvSpPr txBox="1"/>
          <p:nvPr/>
        </p:nvSpPr>
        <p:spPr>
          <a:xfrm>
            <a:off x="3810000" y="5566117"/>
            <a:ext cx="3505200" cy="400110"/>
          </a:xfrm>
          <a:prstGeom prst="rect">
            <a:avLst/>
          </a:prstGeom>
          <a:noFill/>
        </p:spPr>
        <p:txBody>
          <a:bodyPr wrap="square" rtlCol="0">
            <a:spAutoFit/>
          </a:bodyPr>
          <a:lstStyle/>
          <a:p>
            <a:r>
              <a:rPr lang="en-US" sz="1000" i="1" dirty="0"/>
              <a:t>Courtesy McCann Erickson Advertising Ltd./London</a:t>
            </a:r>
            <a:endParaRPr lang="en-US" sz="1000" dirty="0">
              <a:latin typeface="Arial" pitchFamily="34" charset="0"/>
              <a:cs typeface="Arial" pitchFamily="34" charset="0"/>
            </a:endParaRPr>
          </a:p>
          <a:p>
            <a:endParaRPr lang="en-US" sz="1000" dirty="0"/>
          </a:p>
        </p:txBody>
      </p:sp>
    </p:spTree>
    <p:custDataLst>
      <p:tags r:id="rId1"/>
    </p:custDataLst>
    <p:extLst>
      <p:ext uri="{BB962C8B-B14F-4D97-AF65-F5344CB8AC3E}">
        <p14:creationId xmlns:p14="http://schemas.microsoft.com/office/powerpoint/2010/main" val="1215253119"/>
      </p:ext>
    </p:extLst>
  </p:cSld>
  <p:clrMapOvr>
    <a:masterClrMapping/>
  </p:clrMapOvr>
  <p:transition>
    <p:pull dir="ru"/>
  </p:transition>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r>
              <a:rPr lang="en-IN" dirty="0"/>
              <a:t>International Opportunities Should Be Considered</a:t>
            </a:r>
            <a:endParaRPr lang="en-US" dirty="0"/>
          </a:p>
        </p:txBody>
      </p:sp>
      <p:sp>
        <p:nvSpPr>
          <p:cNvPr id="4" name="Line 3"/>
          <p:cNvSpPr>
            <a:spLocks noChangeShapeType="1"/>
          </p:cNvSpPr>
          <p:nvPr/>
        </p:nvSpPr>
        <p:spPr bwMode="auto">
          <a:xfrm>
            <a:off x="2844800" y="3505200"/>
            <a:ext cx="7366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cs typeface="Arial" pitchFamily="34" charset="0"/>
            </a:endParaRPr>
          </a:p>
        </p:txBody>
      </p:sp>
      <p:sp>
        <p:nvSpPr>
          <p:cNvPr id="6" name="Line 6"/>
          <p:cNvSpPr>
            <a:spLocks noChangeShapeType="1"/>
          </p:cNvSpPr>
          <p:nvPr/>
        </p:nvSpPr>
        <p:spPr bwMode="auto">
          <a:xfrm flipV="1">
            <a:off x="5486400" y="3543300"/>
            <a:ext cx="572912"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cs typeface="Arial" pitchFamily="34" charset="0"/>
            </a:endParaRPr>
          </a:p>
        </p:txBody>
      </p:sp>
      <p:sp>
        <p:nvSpPr>
          <p:cNvPr id="8" name="Line 9"/>
          <p:cNvSpPr>
            <a:spLocks noChangeShapeType="1"/>
          </p:cNvSpPr>
          <p:nvPr/>
        </p:nvSpPr>
        <p:spPr bwMode="auto">
          <a:xfrm flipH="1">
            <a:off x="2779889" y="5029200"/>
            <a:ext cx="1145822"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cs typeface="Arial" pitchFamily="34" charset="0"/>
            </a:endParaRPr>
          </a:p>
        </p:txBody>
      </p:sp>
      <p:sp>
        <p:nvSpPr>
          <p:cNvPr id="11" name="Line 12"/>
          <p:cNvSpPr>
            <a:spLocks noChangeShapeType="1"/>
          </p:cNvSpPr>
          <p:nvPr/>
        </p:nvSpPr>
        <p:spPr bwMode="auto">
          <a:xfrm>
            <a:off x="4572000" y="2590800"/>
            <a:ext cx="0" cy="533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cs typeface="Arial" pitchFamily="34" charset="0"/>
            </a:endParaRPr>
          </a:p>
        </p:txBody>
      </p:sp>
      <p:sp>
        <p:nvSpPr>
          <p:cNvPr id="14" name="Line 6"/>
          <p:cNvSpPr>
            <a:spLocks noChangeShapeType="1"/>
          </p:cNvSpPr>
          <p:nvPr/>
        </p:nvSpPr>
        <p:spPr bwMode="auto">
          <a:xfrm>
            <a:off x="5119815" y="5067300"/>
            <a:ext cx="900288"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cs typeface="Arial" pitchFamily="34" charset="0"/>
            </a:endParaRPr>
          </a:p>
        </p:txBody>
      </p:sp>
      <p:pic>
        <p:nvPicPr>
          <p:cNvPr id="12" name="Picture 17"/>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119" t="7143" r="16072" b="24946"/>
          <a:stretch/>
        </p:blipFill>
        <p:spPr bwMode="auto">
          <a:xfrm>
            <a:off x="3352081" y="3124200"/>
            <a:ext cx="2298911" cy="2115184"/>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4"/>
          <p:cNvSpPr>
            <a:spLocks noChangeArrowheads="1"/>
          </p:cNvSpPr>
          <p:nvPr/>
        </p:nvSpPr>
        <p:spPr bwMode="auto">
          <a:xfrm>
            <a:off x="838200" y="5410200"/>
            <a:ext cx="2209800" cy="914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cs typeface="Arial" pitchFamily="34" charset="0"/>
              </a:rPr>
              <a:t>Better Trends</a:t>
            </a:r>
          </a:p>
        </p:txBody>
      </p:sp>
      <p:sp>
        <p:nvSpPr>
          <p:cNvPr id="7" name="AutoShape 7"/>
          <p:cNvSpPr>
            <a:spLocks noChangeArrowheads="1"/>
          </p:cNvSpPr>
          <p:nvPr/>
        </p:nvSpPr>
        <p:spPr bwMode="auto">
          <a:xfrm>
            <a:off x="6096000" y="2819400"/>
            <a:ext cx="2209800" cy="914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cs typeface="Arial" pitchFamily="34" charset="0"/>
              </a:rPr>
              <a:t>Competitive Advantage</a:t>
            </a:r>
          </a:p>
        </p:txBody>
      </p:sp>
      <p:sp>
        <p:nvSpPr>
          <p:cNvPr id="9" name="AutoShape 10"/>
          <p:cNvSpPr>
            <a:spLocks noChangeArrowheads="1"/>
          </p:cNvSpPr>
          <p:nvPr/>
        </p:nvSpPr>
        <p:spPr bwMode="auto">
          <a:xfrm>
            <a:off x="5943600" y="5410200"/>
            <a:ext cx="2209800" cy="914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cs typeface="Arial" pitchFamily="34" charset="0"/>
              </a:rPr>
              <a:t>Early Start</a:t>
            </a:r>
          </a:p>
        </p:txBody>
      </p:sp>
      <p:sp>
        <p:nvSpPr>
          <p:cNvPr id="13" name="AutoShape 4"/>
          <p:cNvSpPr>
            <a:spLocks noChangeArrowheads="1"/>
          </p:cNvSpPr>
          <p:nvPr/>
        </p:nvSpPr>
        <p:spPr bwMode="auto">
          <a:xfrm>
            <a:off x="533400" y="2743200"/>
            <a:ext cx="2209800" cy="914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cs typeface="Arial" pitchFamily="34" charset="0"/>
              </a:rPr>
              <a:t>Risks Involved</a:t>
            </a:r>
          </a:p>
        </p:txBody>
      </p:sp>
      <p:sp>
        <p:nvSpPr>
          <p:cNvPr id="10" name="AutoShape 13"/>
          <p:cNvSpPr>
            <a:spLocks noChangeArrowheads="1"/>
          </p:cNvSpPr>
          <p:nvPr/>
        </p:nvSpPr>
        <p:spPr bwMode="auto">
          <a:xfrm>
            <a:off x="3429000" y="1676400"/>
            <a:ext cx="2209800" cy="914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cs typeface="Arial" pitchFamily="34" charset="0"/>
              </a:rPr>
              <a:t>Smaller World</a:t>
            </a:r>
          </a:p>
        </p:txBody>
      </p:sp>
      <p:sp>
        <p:nvSpPr>
          <p:cNvPr id="2" name="TextBox 1"/>
          <p:cNvSpPr txBox="1"/>
          <p:nvPr/>
        </p:nvSpPr>
        <p:spPr>
          <a:xfrm>
            <a:off x="3675944" y="6182868"/>
            <a:ext cx="1962856" cy="246221"/>
          </a:xfrm>
          <a:prstGeom prst="rect">
            <a:avLst/>
          </a:prstGeom>
          <a:noFill/>
        </p:spPr>
        <p:txBody>
          <a:bodyPr wrap="square" rtlCol="0">
            <a:spAutoFit/>
          </a:bodyPr>
          <a:lstStyle/>
          <a:p>
            <a:r>
              <a:rPr lang="de-DE" sz="1000"/>
              <a:t>©</a:t>
            </a:r>
            <a:r>
              <a:rPr lang="en-US" sz="1000"/>
              <a:t>skegbydave</a:t>
            </a:r>
            <a:r>
              <a:rPr lang="en-US" sz="1000" dirty="0"/>
              <a:t>/Getty Images</a:t>
            </a:r>
          </a:p>
        </p:txBody>
      </p:sp>
    </p:spTree>
    <p:custDataLst>
      <p:tags r:id="rId1"/>
    </p:custDataLst>
    <p:extLst>
      <p:ext uri="{BB962C8B-B14F-4D97-AF65-F5344CB8AC3E}">
        <p14:creationId xmlns:p14="http://schemas.microsoft.com/office/powerpoint/2010/main" val="66001620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out)">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par>
                          <p:cTn id="13" fill="hold" nodeType="afterGroup">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5" presetClass="emph" presetSubtype="0" fill="hold" grpId="1" nodeType="clickEffect">
                                  <p:stCondLst>
                                    <p:cond delay="0"/>
                                  </p:stCondLst>
                                  <p:childTnLst>
                                    <p:animClr clrSpc="hsl" dir="cw">
                                      <p:cBhvr override="childStyle">
                                        <p:cTn id="20" dur="500" fill="hold"/>
                                        <p:tgtEl>
                                          <p:spTgt spid="10"/>
                                        </p:tgtEl>
                                        <p:attrNameLst>
                                          <p:attrName>style.color</p:attrName>
                                        </p:attrNameLst>
                                      </p:cBhvr>
                                      <p:by>
                                        <p:hsl h="0" s="-70588" l="0"/>
                                      </p:by>
                                    </p:animClr>
                                    <p:animClr clrSpc="hsl" dir="cw">
                                      <p:cBhvr>
                                        <p:cTn id="21" dur="500" fill="hold"/>
                                        <p:tgtEl>
                                          <p:spTgt spid="10"/>
                                        </p:tgtEl>
                                        <p:attrNameLst>
                                          <p:attrName>fillcolor</p:attrName>
                                        </p:attrNameLst>
                                      </p:cBhvr>
                                      <p:by>
                                        <p:hsl h="0" s="-70588" l="0"/>
                                      </p:by>
                                    </p:animClr>
                                    <p:animClr clrSpc="hsl" dir="cw">
                                      <p:cBhvr>
                                        <p:cTn id="22" dur="500" fill="hold"/>
                                        <p:tgtEl>
                                          <p:spTgt spid="10"/>
                                        </p:tgtEl>
                                        <p:attrNameLst>
                                          <p:attrName>stroke.color</p:attrName>
                                        </p:attrNameLst>
                                      </p:cBhvr>
                                      <p:by>
                                        <p:hsl h="0" s="-70588" l="0"/>
                                      </p:by>
                                    </p:animClr>
                                    <p:set>
                                      <p:cBhvr>
                                        <p:cTn id="23" dur="500" fill="hold"/>
                                        <p:tgtEl>
                                          <p:spTgt spid="10"/>
                                        </p:tgtEl>
                                        <p:attrNameLst>
                                          <p:attrName>fill.type</p:attrName>
                                        </p:attrNameLst>
                                      </p:cBhvr>
                                      <p:to>
                                        <p:strVal val="solid"/>
                                      </p:to>
                                    </p:set>
                                  </p:childTnLst>
                                </p:cTn>
                              </p:par>
                              <p:par>
                                <p:cTn id="24" presetID="22" presetClass="entr" presetSubtype="8"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nodeType="afterGroup">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5" presetClass="emph" presetSubtype="0" fill="hold" grpId="1" nodeType="clickEffect">
                                  <p:stCondLst>
                                    <p:cond delay="0"/>
                                  </p:stCondLst>
                                  <p:childTnLst>
                                    <p:animClr clrSpc="hsl" dir="cw">
                                      <p:cBhvr override="childStyle">
                                        <p:cTn id="34" dur="500" fill="hold"/>
                                        <p:tgtEl>
                                          <p:spTgt spid="7"/>
                                        </p:tgtEl>
                                        <p:attrNameLst>
                                          <p:attrName>style.color</p:attrName>
                                        </p:attrNameLst>
                                      </p:cBhvr>
                                      <p:by>
                                        <p:hsl h="0" s="-70588" l="0"/>
                                      </p:by>
                                    </p:animClr>
                                    <p:animClr clrSpc="hsl" dir="cw">
                                      <p:cBhvr>
                                        <p:cTn id="35" dur="500" fill="hold"/>
                                        <p:tgtEl>
                                          <p:spTgt spid="7"/>
                                        </p:tgtEl>
                                        <p:attrNameLst>
                                          <p:attrName>fillcolor</p:attrName>
                                        </p:attrNameLst>
                                      </p:cBhvr>
                                      <p:by>
                                        <p:hsl h="0" s="-70588" l="0"/>
                                      </p:by>
                                    </p:animClr>
                                    <p:animClr clrSpc="hsl" dir="cw">
                                      <p:cBhvr>
                                        <p:cTn id="36" dur="500" fill="hold"/>
                                        <p:tgtEl>
                                          <p:spTgt spid="7"/>
                                        </p:tgtEl>
                                        <p:attrNameLst>
                                          <p:attrName>stroke.color</p:attrName>
                                        </p:attrNameLst>
                                      </p:cBhvr>
                                      <p:by>
                                        <p:hsl h="0" s="-70588" l="0"/>
                                      </p:by>
                                    </p:animClr>
                                    <p:set>
                                      <p:cBhvr>
                                        <p:cTn id="37" dur="500" fill="hold"/>
                                        <p:tgtEl>
                                          <p:spTgt spid="7"/>
                                        </p:tgtEl>
                                        <p:attrNameLst>
                                          <p:attrName>fill.type</p:attrName>
                                        </p:attrNameLst>
                                      </p:cBhvr>
                                      <p:to>
                                        <p:strVal val="solid"/>
                                      </p:to>
                                    </p:set>
                                  </p:childTnLst>
                                </p:cTn>
                              </p:par>
                              <p:par>
                                <p:cTn id="38" presetID="22" presetClass="entr" presetSubtype="1"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up)">
                                      <p:cBhvr>
                                        <p:cTn id="40" dur="500"/>
                                        <p:tgtEl>
                                          <p:spTgt spid="14"/>
                                        </p:tgtEl>
                                      </p:cBhvr>
                                    </p:animEffect>
                                  </p:childTnLst>
                                </p:cTn>
                              </p:par>
                            </p:childTnLst>
                          </p:cTn>
                        </p:par>
                        <p:par>
                          <p:cTn id="41" fill="hold" nodeType="afterGroup">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5" presetClass="emph" presetSubtype="0" fill="hold" grpId="1" nodeType="clickEffect">
                                  <p:stCondLst>
                                    <p:cond delay="0"/>
                                  </p:stCondLst>
                                  <p:childTnLst>
                                    <p:animClr clrSpc="hsl" dir="cw">
                                      <p:cBhvr override="childStyle">
                                        <p:cTn id="48" dur="500" fill="hold"/>
                                        <p:tgtEl>
                                          <p:spTgt spid="9"/>
                                        </p:tgtEl>
                                        <p:attrNameLst>
                                          <p:attrName>style.color</p:attrName>
                                        </p:attrNameLst>
                                      </p:cBhvr>
                                      <p:by>
                                        <p:hsl h="0" s="-70588" l="0"/>
                                      </p:by>
                                    </p:animClr>
                                    <p:animClr clrSpc="hsl" dir="cw">
                                      <p:cBhvr>
                                        <p:cTn id="49" dur="500" fill="hold"/>
                                        <p:tgtEl>
                                          <p:spTgt spid="9"/>
                                        </p:tgtEl>
                                        <p:attrNameLst>
                                          <p:attrName>fillcolor</p:attrName>
                                        </p:attrNameLst>
                                      </p:cBhvr>
                                      <p:by>
                                        <p:hsl h="0" s="-70588" l="0"/>
                                      </p:by>
                                    </p:animClr>
                                    <p:animClr clrSpc="hsl" dir="cw">
                                      <p:cBhvr>
                                        <p:cTn id="50" dur="500" fill="hold"/>
                                        <p:tgtEl>
                                          <p:spTgt spid="9"/>
                                        </p:tgtEl>
                                        <p:attrNameLst>
                                          <p:attrName>stroke.color</p:attrName>
                                        </p:attrNameLst>
                                      </p:cBhvr>
                                      <p:by>
                                        <p:hsl h="0" s="-70588" l="0"/>
                                      </p:by>
                                    </p:animClr>
                                    <p:set>
                                      <p:cBhvr>
                                        <p:cTn id="51" dur="500" fill="hold"/>
                                        <p:tgtEl>
                                          <p:spTgt spid="9"/>
                                        </p:tgtEl>
                                        <p:attrNameLst>
                                          <p:attrName>fill.type</p:attrName>
                                        </p:attrNameLst>
                                      </p:cBhvr>
                                      <p:to>
                                        <p:strVal val="solid"/>
                                      </p:to>
                                    </p:set>
                                  </p:childTnLst>
                                </p:cTn>
                              </p:par>
                              <p:par>
                                <p:cTn id="52" presetID="22" presetClass="entr" presetSubtype="1"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up)">
                                      <p:cBhvr>
                                        <p:cTn id="54" dur="500"/>
                                        <p:tgtEl>
                                          <p:spTgt spid="8"/>
                                        </p:tgtEl>
                                      </p:cBhvr>
                                    </p:animEffect>
                                  </p:childTnLst>
                                </p:cTn>
                              </p:par>
                            </p:childTnLst>
                          </p:cTn>
                        </p:par>
                        <p:par>
                          <p:cTn id="55" fill="hold" nodeType="afterGroup">
                            <p:stCondLst>
                              <p:cond delay="500"/>
                            </p:stCondLst>
                            <p:childTnLst>
                              <p:par>
                                <p:cTn id="56" presetID="22" presetClass="entr" presetSubtype="2" fill="hold" grpId="0"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ipe(right)">
                                      <p:cBhvr>
                                        <p:cTn id="58" dur="500"/>
                                        <p:tgtEl>
                                          <p:spTgt spid="5"/>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5" presetClass="emph" presetSubtype="0" fill="hold" grpId="1" nodeType="clickEffect">
                                  <p:stCondLst>
                                    <p:cond delay="0"/>
                                  </p:stCondLst>
                                  <p:childTnLst>
                                    <p:animClr clrSpc="hsl" dir="cw">
                                      <p:cBhvr override="childStyle">
                                        <p:cTn id="62" dur="500" fill="hold"/>
                                        <p:tgtEl>
                                          <p:spTgt spid="5"/>
                                        </p:tgtEl>
                                        <p:attrNameLst>
                                          <p:attrName>style.color</p:attrName>
                                        </p:attrNameLst>
                                      </p:cBhvr>
                                      <p:by>
                                        <p:hsl h="0" s="-70588" l="0"/>
                                      </p:by>
                                    </p:animClr>
                                    <p:animClr clrSpc="hsl" dir="cw">
                                      <p:cBhvr>
                                        <p:cTn id="63" dur="500" fill="hold"/>
                                        <p:tgtEl>
                                          <p:spTgt spid="5"/>
                                        </p:tgtEl>
                                        <p:attrNameLst>
                                          <p:attrName>fillcolor</p:attrName>
                                        </p:attrNameLst>
                                      </p:cBhvr>
                                      <p:by>
                                        <p:hsl h="0" s="-70588" l="0"/>
                                      </p:by>
                                    </p:animClr>
                                    <p:animClr clrSpc="hsl" dir="cw">
                                      <p:cBhvr>
                                        <p:cTn id="64" dur="500" fill="hold"/>
                                        <p:tgtEl>
                                          <p:spTgt spid="5"/>
                                        </p:tgtEl>
                                        <p:attrNameLst>
                                          <p:attrName>stroke.color</p:attrName>
                                        </p:attrNameLst>
                                      </p:cBhvr>
                                      <p:by>
                                        <p:hsl h="0" s="-70588" l="0"/>
                                      </p:by>
                                    </p:animClr>
                                    <p:set>
                                      <p:cBhvr>
                                        <p:cTn id="65" dur="500" fill="hold"/>
                                        <p:tgtEl>
                                          <p:spTgt spid="5"/>
                                        </p:tgtEl>
                                        <p:attrNameLst>
                                          <p:attrName>fill.type</p:attrName>
                                        </p:attrNameLst>
                                      </p:cBhvr>
                                      <p:to>
                                        <p:strVal val="solid"/>
                                      </p:to>
                                    </p:set>
                                  </p:childTnLst>
                                </p:cTn>
                              </p:par>
                              <p:par>
                                <p:cTn id="66" presetID="22" presetClass="entr" presetSubtype="4" fill="hold" grpId="0" nodeType="with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ipe(down)">
                                      <p:cBhvr>
                                        <p:cTn id="68" dur="500"/>
                                        <p:tgtEl>
                                          <p:spTgt spid="4"/>
                                        </p:tgtEl>
                                      </p:cBhvr>
                                    </p:animEffect>
                                  </p:childTnLst>
                                </p:cTn>
                              </p:par>
                            </p:childTnLst>
                          </p:cTn>
                        </p:par>
                        <p:par>
                          <p:cTn id="69" fill="hold" nodeType="afterGroup">
                            <p:stCondLst>
                              <p:cond delay="500"/>
                            </p:stCondLst>
                            <p:childTnLst>
                              <p:par>
                                <p:cTn id="70" presetID="22" presetClass="entr" presetSubtype="2" fill="hold" grpId="0" nodeType="after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wipe(right)">
                                      <p:cBhvr>
                                        <p:cTn id="7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1" grpId="0" animBg="1"/>
      <p:bldP spid="14" grpId="0" animBg="1"/>
      <p:bldP spid="5" grpId="0" animBg="1"/>
      <p:bldP spid="5" grpId="1" animBg="1"/>
      <p:bldP spid="7" grpId="0" animBg="1"/>
      <p:bldP spid="7" grpId="1" animBg="1"/>
      <p:bldP spid="9" grpId="0" animBg="1"/>
      <p:bldP spid="9" grpId="1" animBg="1"/>
      <p:bldP spid="13" grpId="0" animBg="1"/>
      <p:bldP spid="10" grpId="0" animBg="1"/>
      <p:bldP spid="10" grpId="1"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dirty="0"/>
              <a:t>Key Terms</a:t>
            </a:r>
          </a:p>
        </p:txBody>
      </p:sp>
      <p:sp>
        <p:nvSpPr>
          <p:cNvPr id="119812" name="Rectangle 4"/>
          <p:cNvSpPr>
            <a:spLocks noGrp="1" noChangeArrowheads="1"/>
          </p:cNvSpPr>
          <p:nvPr>
            <p:ph sz="half" idx="1"/>
          </p:nvPr>
        </p:nvSpPr>
        <p:spPr/>
        <p:txBody>
          <a:bodyPr>
            <a:normAutofit lnSpcReduction="10000"/>
          </a:bodyPr>
          <a:lstStyle/>
          <a:p>
            <a:pPr marL="514350" indent="-514350">
              <a:buClr>
                <a:srgbClr val="FFC000"/>
              </a:buClr>
              <a:buFont typeface="+mj-lt"/>
              <a:buAutoNum type="arabicPeriod"/>
            </a:pPr>
            <a:r>
              <a:rPr lang="en-US" sz="2400" dirty="0">
                <a:solidFill>
                  <a:schemeClr val="tx1"/>
                </a:solidFill>
              </a:rPr>
              <a:t>marketing management process</a:t>
            </a:r>
          </a:p>
          <a:p>
            <a:pPr marL="514350" indent="-514350">
              <a:buClr>
                <a:srgbClr val="FFC000"/>
              </a:buClr>
              <a:buFont typeface="+mj-lt"/>
              <a:buAutoNum type="arabicPeriod"/>
            </a:pPr>
            <a:r>
              <a:rPr lang="en-US" sz="2400" dirty="0">
                <a:solidFill>
                  <a:schemeClr val="tx1"/>
                </a:solidFill>
              </a:rPr>
              <a:t>strategic (management) planning</a:t>
            </a:r>
          </a:p>
          <a:p>
            <a:pPr marL="514350" indent="-514350">
              <a:buClr>
                <a:srgbClr val="FFC000"/>
              </a:buClr>
              <a:buFont typeface="+mj-lt"/>
              <a:buAutoNum type="arabicPeriod"/>
            </a:pPr>
            <a:r>
              <a:rPr lang="en-US" sz="2400" dirty="0">
                <a:solidFill>
                  <a:schemeClr val="tx1"/>
                </a:solidFill>
              </a:rPr>
              <a:t>marketing strategy</a:t>
            </a:r>
          </a:p>
          <a:p>
            <a:pPr marL="514350" indent="-514350">
              <a:buClr>
                <a:srgbClr val="FFC000"/>
              </a:buClr>
              <a:buFont typeface="+mj-lt"/>
              <a:buAutoNum type="arabicPeriod"/>
            </a:pPr>
            <a:r>
              <a:rPr lang="en-US" sz="2400" dirty="0">
                <a:solidFill>
                  <a:schemeClr val="tx1"/>
                </a:solidFill>
              </a:rPr>
              <a:t>target market</a:t>
            </a:r>
          </a:p>
          <a:p>
            <a:pPr marL="514350" indent="-514350">
              <a:buClr>
                <a:srgbClr val="FFC000"/>
              </a:buClr>
              <a:buFont typeface="+mj-lt"/>
              <a:buAutoNum type="arabicPeriod"/>
            </a:pPr>
            <a:r>
              <a:rPr lang="en-US" sz="2400" dirty="0">
                <a:solidFill>
                  <a:schemeClr val="tx1"/>
                </a:solidFill>
              </a:rPr>
              <a:t>marketing mix</a:t>
            </a:r>
          </a:p>
          <a:p>
            <a:pPr marL="514350" indent="-514350">
              <a:buClr>
                <a:srgbClr val="FFC000"/>
              </a:buClr>
              <a:buFont typeface="+mj-lt"/>
              <a:buAutoNum type="arabicPeriod"/>
            </a:pPr>
            <a:r>
              <a:rPr lang="en-US" sz="2400" dirty="0">
                <a:solidFill>
                  <a:schemeClr val="tx1"/>
                </a:solidFill>
              </a:rPr>
              <a:t>target marketing</a:t>
            </a:r>
          </a:p>
          <a:p>
            <a:pPr marL="514350" indent="-514350">
              <a:buClr>
                <a:srgbClr val="FFC000"/>
              </a:buClr>
              <a:buFont typeface="+mj-lt"/>
              <a:buAutoNum type="arabicPeriod"/>
            </a:pPr>
            <a:r>
              <a:rPr lang="en-US" sz="2400" dirty="0">
                <a:solidFill>
                  <a:schemeClr val="tx1"/>
                </a:solidFill>
              </a:rPr>
              <a:t>mass marketing</a:t>
            </a:r>
          </a:p>
          <a:p>
            <a:pPr marL="514350" indent="-514350">
              <a:buClr>
                <a:srgbClr val="FFC000"/>
              </a:buClr>
              <a:buFont typeface="+mj-lt"/>
              <a:buAutoNum type="arabicPeriod"/>
            </a:pPr>
            <a:r>
              <a:rPr lang="en-US" sz="2400" dirty="0">
                <a:solidFill>
                  <a:schemeClr val="tx1"/>
                </a:solidFill>
              </a:rPr>
              <a:t>channel of distribution</a:t>
            </a:r>
          </a:p>
        </p:txBody>
      </p:sp>
      <p:sp>
        <p:nvSpPr>
          <p:cNvPr id="119813" name="Rectangle 5"/>
          <p:cNvSpPr>
            <a:spLocks noGrp="1" noChangeArrowheads="1"/>
          </p:cNvSpPr>
          <p:nvPr>
            <p:ph sz="half" idx="2"/>
          </p:nvPr>
        </p:nvSpPr>
        <p:spPr>
          <a:xfrm>
            <a:off x="4648200" y="1722437"/>
            <a:ext cx="4038600" cy="4821237"/>
          </a:xfrm>
        </p:spPr>
        <p:txBody>
          <a:bodyPr>
            <a:normAutofit lnSpcReduction="10000"/>
          </a:bodyPr>
          <a:lstStyle/>
          <a:p>
            <a:pPr marL="514350" indent="-514350">
              <a:buClr>
                <a:srgbClr val="FFC000"/>
              </a:buClr>
              <a:buFont typeface="+mj-lt"/>
              <a:buAutoNum type="arabicPeriod" startAt="9"/>
            </a:pPr>
            <a:r>
              <a:rPr lang="en-US" sz="2400" dirty="0">
                <a:solidFill>
                  <a:schemeClr val="tx1"/>
                </a:solidFill>
              </a:rPr>
              <a:t>personal selling</a:t>
            </a:r>
          </a:p>
          <a:p>
            <a:pPr marL="514350" indent="-514350">
              <a:buClr>
                <a:srgbClr val="FFC000"/>
              </a:buClr>
              <a:buFont typeface="+mj-lt"/>
              <a:buAutoNum type="arabicPeriod" startAt="9"/>
            </a:pPr>
            <a:r>
              <a:rPr lang="en-US" sz="2400" dirty="0">
                <a:solidFill>
                  <a:schemeClr val="tx1"/>
                </a:solidFill>
              </a:rPr>
              <a:t>customer service</a:t>
            </a:r>
          </a:p>
          <a:p>
            <a:pPr marL="514350" indent="-514350">
              <a:buClr>
                <a:srgbClr val="FFC000"/>
              </a:buClr>
              <a:buFont typeface="+mj-lt"/>
              <a:buAutoNum type="arabicPeriod" startAt="9"/>
            </a:pPr>
            <a:r>
              <a:rPr lang="en-US" sz="2400" dirty="0">
                <a:solidFill>
                  <a:schemeClr val="tx1"/>
                </a:solidFill>
              </a:rPr>
              <a:t>mass selling</a:t>
            </a:r>
          </a:p>
          <a:p>
            <a:pPr marL="514350" indent="-514350">
              <a:buClr>
                <a:srgbClr val="FFC000"/>
              </a:buClr>
              <a:buFont typeface="+mj-lt"/>
              <a:buAutoNum type="arabicPeriod" startAt="9"/>
            </a:pPr>
            <a:r>
              <a:rPr lang="en-US" sz="2400" dirty="0">
                <a:solidFill>
                  <a:schemeClr val="tx1"/>
                </a:solidFill>
              </a:rPr>
              <a:t>advertising</a:t>
            </a:r>
          </a:p>
          <a:p>
            <a:pPr marL="514350" indent="-514350">
              <a:buClr>
                <a:srgbClr val="FFC000"/>
              </a:buClr>
              <a:buFont typeface="+mj-lt"/>
              <a:buAutoNum type="arabicPeriod" startAt="9"/>
            </a:pPr>
            <a:r>
              <a:rPr lang="en-US" sz="2400" dirty="0">
                <a:solidFill>
                  <a:schemeClr val="tx1"/>
                </a:solidFill>
              </a:rPr>
              <a:t>publicity</a:t>
            </a:r>
          </a:p>
          <a:p>
            <a:pPr marL="514350" indent="-514350">
              <a:buClr>
                <a:srgbClr val="FFC000"/>
              </a:buClr>
              <a:buFont typeface="+mj-lt"/>
              <a:buAutoNum type="arabicPeriod" startAt="9"/>
            </a:pPr>
            <a:r>
              <a:rPr lang="en-US" sz="2400" dirty="0">
                <a:solidFill>
                  <a:schemeClr val="tx1"/>
                </a:solidFill>
              </a:rPr>
              <a:t>sales promotion</a:t>
            </a:r>
          </a:p>
          <a:p>
            <a:pPr marL="514350" indent="-514350">
              <a:buClr>
                <a:srgbClr val="FFC000"/>
              </a:buClr>
              <a:buFont typeface="+mj-lt"/>
              <a:buAutoNum type="arabicPeriod" startAt="9"/>
            </a:pPr>
            <a:r>
              <a:rPr lang="en-US" sz="2400" dirty="0">
                <a:solidFill>
                  <a:schemeClr val="tx1"/>
                </a:solidFill>
              </a:rPr>
              <a:t>marketing plan</a:t>
            </a:r>
          </a:p>
          <a:p>
            <a:pPr marL="514350" indent="-514350">
              <a:buClr>
                <a:srgbClr val="FFC000"/>
              </a:buClr>
              <a:buFont typeface="+mj-lt"/>
              <a:buAutoNum type="arabicPeriod" startAt="9"/>
            </a:pPr>
            <a:r>
              <a:rPr lang="en-US" sz="2400" dirty="0">
                <a:solidFill>
                  <a:schemeClr val="tx1"/>
                </a:solidFill>
              </a:rPr>
              <a:t>implementation</a:t>
            </a:r>
          </a:p>
          <a:p>
            <a:pPr marL="514350" indent="-514350">
              <a:buClr>
                <a:srgbClr val="FFC000"/>
              </a:buClr>
              <a:buFont typeface="+mj-lt"/>
              <a:buAutoNum type="arabicPeriod" startAt="9"/>
            </a:pPr>
            <a:r>
              <a:rPr lang="en-US" sz="2400" dirty="0">
                <a:solidFill>
                  <a:schemeClr val="tx1"/>
                </a:solidFill>
              </a:rPr>
              <a:t>operational decisions</a:t>
            </a:r>
          </a:p>
          <a:p>
            <a:pPr marL="514350" indent="-514350">
              <a:buClr>
                <a:srgbClr val="FFC000"/>
              </a:buClr>
              <a:buFont typeface="+mj-lt"/>
              <a:buAutoNum type="arabicPeriod" startAt="9"/>
            </a:pPr>
            <a:r>
              <a:rPr lang="en-US" sz="2400" dirty="0">
                <a:solidFill>
                  <a:schemeClr val="tx1"/>
                </a:solidFill>
              </a:rPr>
              <a:t>marketing analytics</a:t>
            </a:r>
          </a:p>
          <a:p>
            <a:pPr marL="514350" indent="-514350">
              <a:buClr>
                <a:srgbClr val="FFC000"/>
              </a:buClr>
              <a:buFont typeface="+mj-lt"/>
              <a:buAutoNum type="arabicPeriod" startAt="9"/>
            </a:pPr>
            <a:r>
              <a:rPr lang="en-US" sz="2400" dirty="0">
                <a:solidFill>
                  <a:schemeClr val="tx1"/>
                </a:solidFill>
              </a:rPr>
              <a:t>marketing program</a:t>
            </a:r>
          </a:p>
        </p:txBody>
      </p:sp>
    </p:spTree>
    <p:custDataLst>
      <p:tags r:id="rId1"/>
    </p:custDataLst>
    <p:extLst>
      <p:ext uri="{BB962C8B-B14F-4D97-AF65-F5344CB8AC3E}">
        <p14:creationId xmlns:p14="http://schemas.microsoft.com/office/powerpoint/2010/main" val="75104636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nodeType="afterEffect">
                                  <p:stCondLst>
                                    <p:cond delay="0"/>
                                  </p:stCondLst>
                                  <p:childTnLst>
                                    <p:set>
                                      <p:cBhvr>
                                        <p:cTn id="6" dur="1" fill="hold">
                                          <p:stCondLst>
                                            <p:cond delay="0"/>
                                          </p:stCondLst>
                                        </p:cTn>
                                        <p:tgtEl>
                                          <p:spTgt spid="119812">
                                            <p:txEl>
                                              <p:pRg st="0" end="0"/>
                                            </p:txEl>
                                          </p:spTgt>
                                        </p:tgtEl>
                                        <p:attrNameLst>
                                          <p:attrName>style.visibility</p:attrName>
                                        </p:attrNameLst>
                                      </p:cBhvr>
                                      <p:to>
                                        <p:strVal val="visible"/>
                                      </p:to>
                                    </p:set>
                                    <p:animEffect transition="in" filter="wipe(up)">
                                      <p:cBhvr>
                                        <p:cTn id="7" dur="500"/>
                                        <p:tgtEl>
                                          <p:spTgt spid="119812">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9812">
                                            <p:txEl>
                                              <p:pRg st="1" end="1"/>
                                            </p:txEl>
                                          </p:spTgt>
                                        </p:tgtEl>
                                        <p:attrNameLst>
                                          <p:attrName>style.visibility</p:attrName>
                                        </p:attrNameLst>
                                      </p:cBhvr>
                                      <p:to>
                                        <p:strVal val="visible"/>
                                      </p:to>
                                    </p:set>
                                    <p:animEffect transition="in" filter="wipe(up)">
                                      <p:cBhvr>
                                        <p:cTn id="11" dur="500"/>
                                        <p:tgtEl>
                                          <p:spTgt spid="119812">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19812">
                                            <p:txEl>
                                              <p:pRg st="2" end="2"/>
                                            </p:txEl>
                                          </p:spTgt>
                                        </p:tgtEl>
                                        <p:attrNameLst>
                                          <p:attrName>style.visibility</p:attrName>
                                        </p:attrNameLst>
                                      </p:cBhvr>
                                      <p:to>
                                        <p:strVal val="visible"/>
                                      </p:to>
                                    </p:set>
                                    <p:animEffect transition="in" filter="wipe(up)">
                                      <p:cBhvr>
                                        <p:cTn id="15" dur="500"/>
                                        <p:tgtEl>
                                          <p:spTgt spid="119812">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19812">
                                            <p:txEl>
                                              <p:pRg st="3" end="3"/>
                                            </p:txEl>
                                          </p:spTgt>
                                        </p:tgtEl>
                                        <p:attrNameLst>
                                          <p:attrName>style.visibility</p:attrName>
                                        </p:attrNameLst>
                                      </p:cBhvr>
                                      <p:to>
                                        <p:strVal val="visible"/>
                                      </p:to>
                                    </p:set>
                                    <p:animEffect transition="in" filter="wipe(up)">
                                      <p:cBhvr>
                                        <p:cTn id="19" dur="500"/>
                                        <p:tgtEl>
                                          <p:spTgt spid="119812">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19812">
                                            <p:txEl>
                                              <p:pRg st="4" end="4"/>
                                            </p:txEl>
                                          </p:spTgt>
                                        </p:tgtEl>
                                        <p:attrNameLst>
                                          <p:attrName>style.visibility</p:attrName>
                                        </p:attrNameLst>
                                      </p:cBhvr>
                                      <p:to>
                                        <p:strVal val="visible"/>
                                      </p:to>
                                    </p:set>
                                    <p:animEffect transition="in" filter="wipe(up)">
                                      <p:cBhvr>
                                        <p:cTn id="23" dur="500"/>
                                        <p:tgtEl>
                                          <p:spTgt spid="119812">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19812">
                                            <p:txEl>
                                              <p:pRg st="5" end="5"/>
                                            </p:txEl>
                                          </p:spTgt>
                                        </p:tgtEl>
                                        <p:attrNameLst>
                                          <p:attrName>style.visibility</p:attrName>
                                        </p:attrNameLst>
                                      </p:cBhvr>
                                      <p:to>
                                        <p:strVal val="visible"/>
                                      </p:to>
                                    </p:set>
                                    <p:animEffect transition="in" filter="wipe(up)">
                                      <p:cBhvr>
                                        <p:cTn id="27" dur="500"/>
                                        <p:tgtEl>
                                          <p:spTgt spid="119812">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19812">
                                            <p:txEl>
                                              <p:pRg st="6" end="6"/>
                                            </p:txEl>
                                          </p:spTgt>
                                        </p:tgtEl>
                                        <p:attrNameLst>
                                          <p:attrName>style.visibility</p:attrName>
                                        </p:attrNameLst>
                                      </p:cBhvr>
                                      <p:to>
                                        <p:strVal val="visible"/>
                                      </p:to>
                                    </p:set>
                                    <p:animEffect transition="in" filter="wipe(up)">
                                      <p:cBhvr>
                                        <p:cTn id="31" dur="500"/>
                                        <p:tgtEl>
                                          <p:spTgt spid="119812">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19812">
                                            <p:txEl>
                                              <p:pRg st="7" end="7"/>
                                            </p:txEl>
                                          </p:spTgt>
                                        </p:tgtEl>
                                        <p:attrNameLst>
                                          <p:attrName>style.visibility</p:attrName>
                                        </p:attrNameLst>
                                      </p:cBhvr>
                                      <p:to>
                                        <p:strVal val="visible"/>
                                      </p:to>
                                    </p:set>
                                    <p:animEffect transition="in" filter="wipe(up)">
                                      <p:cBhvr>
                                        <p:cTn id="35" dur="500"/>
                                        <p:tgtEl>
                                          <p:spTgt spid="119812">
                                            <p:txEl>
                                              <p:pRg st="7" end="7"/>
                                            </p:txEl>
                                          </p:spTgt>
                                        </p:tgtEl>
                                      </p:cBhvr>
                                    </p:animEffect>
                                  </p:childTnLst>
                                </p:cTn>
                              </p:par>
                            </p:childTnLst>
                          </p:cTn>
                        </p:par>
                        <p:par>
                          <p:cTn id="36" fill="hold" nodeType="afterGroup">
                            <p:stCondLst>
                              <p:cond delay="4000"/>
                            </p:stCondLst>
                            <p:childTnLst>
                              <p:par>
                                <p:cTn id="37" presetID="22" presetClass="entr" presetSubtype="1" fill="hold" nodeType="afterEffect">
                                  <p:stCondLst>
                                    <p:cond delay="0"/>
                                  </p:stCondLst>
                                  <p:childTnLst>
                                    <p:set>
                                      <p:cBhvr>
                                        <p:cTn id="38" dur="1" fill="hold">
                                          <p:stCondLst>
                                            <p:cond delay="0"/>
                                          </p:stCondLst>
                                        </p:cTn>
                                        <p:tgtEl>
                                          <p:spTgt spid="119813">
                                            <p:txEl>
                                              <p:pRg st="0" end="0"/>
                                            </p:txEl>
                                          </p:spTgt>
                                        </p:tgtEl>
                                        <p:attrNameLst>
                                          <p:attrName>style.visibility</p:attrName>
                                        </p:attrNameLst>
                                      </p:cBhvr>
                                      <p:to>
                                        <p:strVal val="visible"/>
                                      </p:to>
                                    </p:set>
                                    <p:animEffect transition="in" filter="wipe(up)">
                                      <p:cBhvr>
                                        <p:cTn id="39" dur="500"/>
                                        <p:tgtEl>
                                          <p:spTgt spid="119813">
                                            <p:txEl>
                                              <p:pRg st="0" end="0"/>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19813">
                                            <p:txEl>
                                              <p:pRg st="1" end="1"/>
                                            </p:txEl>
                                          </p:spTgt>
                                        </p:tgtEl>
                                        <p:attrNameLst>
                                          <p:attrName>style.visibility</p:attrName>
                                        </p:attrNameLst>
                                      </p:cBhvr>
                                      <p:to>
                                        <p:strVal val="visible"/>
                                      </p:to>
                                    </p:set>
                                    <p:animEffect transition="in" filter="wipe(up)">
                                      <p:cBhvr>
                                        <p:cTn id="43" dur="500"/>
                                        <p:tgtEl>
                                          <p:spTgt spid="119813">
                                            <p:txEl>
                                              <p:pRg st="1" end="1"/>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119813">
                                            <p:txEl>
                                              <p:pRg st="2" end="2"/>
                                            </p:txEl>
                                          </p:spTgt>
                                        </p:tgtEl>
                                        <p:attrNameLst>
                                          <p:attrName>style.visibility</p:attrName>
                                        </p:attrNameLst>
                                      </p:cBhvr>
                                      <p:to>
                                        <p:strVal val="visible"/>
                                      </p:to>
                                    </p:set>
                                    <p:animEffect transition="in" filter="wipe(up)">
                                      <p:cBhvr>
                                        <p:cTn id="47" dur="500"/>
                                        <p:tgtEl>
                                          <p:spTgt spid="119813">
                                            <p:txEl>
                                              <p:pRg st="2" end="2"/>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119813">
                                            <p:txEl>
                                              <p:pRg st="3" end="3"/>
                                            </p:txEl>
                                          </p:spTgt>
                                        </p:tgtEl>
                                        <p:attrNameLst>
                                          <p:attrName>style.visibility</p:attrName>
                                        </p:attrNameLst>
                                      </p:cBhvr>
                                      <p:to>
                                        <p:strVal val="visible"/>
                                      </p:to>
                                    </p:set>
                                    <p:animEffect transition="in" filter="wipe(up)">
                                      <p:cBhvr>
                                        <p:cTn id="51" dur="500"/>
                                        <p:tgtEl>
                                          <p:spTgt spid="119813">
                                            <p:txEl>
                                              <p:pRg st="3" end="3"/>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19813">
                                            <p:txEl>
                                              <p:pRg st="4" end="4"/>
                                            </p:txEl>
                                          </p:spTgt>
                                        </p:tgtEl>
                                        <p:attrNameLst>
                                          <p:attrName>style.visibility</p:attrName>
                                        </p:attrNameLst>
                                      </p:cBhvr>
                                      <p:to>
                                        <p:strVal val="visible"/>
                                      </p:to>
                                    </p:set>
                                    <p:animEffect transition="in" filter="wipe(up)">
                                      <p:cBhvr>
                                        <p:cTn id="55" dur="500"/>
                                        <p:tgtEl>
                                          <p:spTgt spid="119813">
                                            <p:txEl>
                                              <p:pRg st="4" end="4"/>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119813">
                                            <p:txEl>
                                              <p:pRg st="5" end="5"/>
                                            </p:txEl>
                                          </p:spTgt>
                                        </p:tgtEl>
                                        <p:attrNameLst>
                                          <p:attrName>style.visibility</p:attrName>
                                        </p:attrNameLst>
                                      </p:cBhvr>
                                      <p:to>
                                        <p:strVal val="visible"/>
                                      </p:to>
                                    </p:set>
                                    <p:animEffect transition="in" filter="wipe(up)">
                                      <p:cBhvr>
                                        <p:cTn id="59" dur="500"/>
                                        <p:tgtEl>
                                          <p:spTgt spid="119813">
                                            <p:txEl>
                                              <p:pRg st="5" end="5"/>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119813">
                                            <p:txEl>
                                              <p:pRg st="6" end="6"/>
                                            </p:txEl>
                                          </p:spTgt>
                                        </p:tgtEl>
                                        <p:attrNameLst>
                                          <p:attrName>style.visibility</p:attrName>
                                        </p:attrNameLst>
                                      </p:cBhvr>
                                      <p:to>
                                        <p:strVal val="visible"/>
                                      </p:to>
                                    </p:set>
                                    <p:animEffect transition="in" filter="wipe(up)">
                                      <p:cBhvr>
                                        <p:cTn id="63" dur="500"/>
                                        <p:tgtEl>
                                          <p:spTgt spid="119813">
                                            <p:txEl>
                                              <p:pRg st="6" end="6"/>
                                            </p:txEl>
                                          </p:spTgt>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119813">
                                            <p:txEl>
                                              <p:pRg st="7" end="7"/>
                                            </p:txEl>
                                          </p:spTgt>
                                        </p:tgtEl>
                                        <p:attrNameLst>
                                          <p:attrName>style.visibility</p:attrName>
                                        </p:attrNameLst>
                                      </p:cBhvr>
                                      <p:to>
                                        <p:strVal val="visible"/>
                                      </p:to>
                                    </p:set>
                                    <p:animEffect transition="in" filter="wipe(up)">
                                      <p:cBhvr>
                                        <p:cTn id="67" dur="500"/>
                                        <p:tgtEl>
                                          <p:spTgt spid="119813">
                                            <p:txEl>
                                              <p:pRg st="7" end="7"/>
                                            </p:txEl>
                                          </p:spTgt>
                                        </p:tgtEl>
                                      </p:cBhvr>
                                    </p:animEffect>
                                  </p:childTnLst>
                                </p:cTn>
                              </p:par>
                            </p:childTnLst>
                          </p:cTn>
                        </p:par>
                        <p:par>
                          <p:cTn id="68" fill="hold">
                            <p:stCondLst>
                              <p:cond delay="8000"/>
                            </p:stCondLst>
                            <p:childTnLst>
                              <p:par>
                                <p:cTn id="69" presetID="22" presetClass="entr" presetSubtype="1" fill="hold" nodeType="afterEffect">
                                  <p:stCondLst>
                                    <p:cond delay="0"/>
                                  </p:stCondLst>
                                  <p:childTnLst>
                                    <p:set>
                                      <p:cBhvr>
                                        <p:cTn id="70" dur="1" fill="hold">
                                          <p:stCondLst>
                                            <p:cond delay="0"/>
                                          </p:stCondLst>
                                        </p:cTn>
                                        <p:tgtEl>
                                          <p:spTgt spid="119813">
                                            <p:txEl>
                                              <p:pRg st="8" end="8"/>
                                            </p:txEl>
                                          </p:spTgt>
                                        </p:tgtEl>
                                        <p:attrNameLst>
                                          <p:attrName>style.visibility</p:attrName>
                                        </p:attrNameLst>
                                      </p:cBhvr>
                                      <p:to>
                                        <p:strVal val="visible"/>
                                      </p:to>
                                    </p:set>
                                    <p:animEffect transition="in" filter="wipe(up)">
                                      <p:cBhvr>
                                        <p:cTn id="71" dur="500"/>
                                        <p:tgtEl>
                                          <p:spTgt spid="119813">
                                            <p:txEl>
                                              <p:pRg st="8" end="8"/>
                                            </p:txEl>
                                          </p:spTgt>
                                        </p:tgtEl>
                                      </p:cBhvr>
                                    </p:animEffect>
                                  </p:childTnLst>
                                </p:cTn>
                              </p:par>
                            </p:childTnLst>
                          </p:cTn>
                        </p:par>
                        <p:par>
                          <p:cTn id="72" fill="hold">
                            <p:stCondLst>
                              <p:cond delay="8500"/>
                            </p:stCondLst>
                            <p:childTnLst>
                              <p:par>
                                <p:cTn id="73" presetID="22" presetClass="entr" presetSubtype="1" fill="hold" nodeType="afterEffect">
                                  <p:stCondLst>
                                    <p:cond delay="0"/>
                                  </p:stCondLst>
                                  <p:childTnLst>
                                    <p:set>
                                      <p:cBhvr>
                                        <p:cTn id="74" dur="1" fill="hold">
                                          <p:stCondLst>
                                            <p:cond delay="0"/>
                                          </p:stCondLst>
                                        </p:cTn>
                                        <p:tgtEl>
                                          <p:spTgt spid="119813">
                                            <p:txEl>
                                              <p:pRg st="9" end="9"/>
                                            </p:txEl>
                                          </p:spTgt>
                                        </p:tgtEl>
                                        <p:attrNameLst>
                                          <p:attrName>style.visibility</p:attrName>
                                        </p:attrNameLst>
                                      </p:cBhvr>
                                      <p:to>
                                        <p:strVal val="visible"/>
                                      </p:to>
                                    </p:set>
                                    <p:animEffect transition="in" filter="wipe(up)">
                                      <p:cBhvr>
                                        <p:cTn id="75" dur="500"/>
                                        <p:tgtEl>
                                          <p:spTgt spid="119813">
                                            <p:txEl>
                                              <p:pRg st="9" end="9"/>
                                            </p:txEl>
                                          </p:spTgt>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119813">
                                            <p:txEl>
                                              <p:pRg st="10" end="10"/>
                                            </p:txEl>
                                          </p:spTgt>
                                        </p:tgtEl>
                                        <p:attrNameLst>
                                          <p:attrName>style.visibility</p:attrName>
                                        </p:attrNameLst>
                                      </p:cBhvr>
                                      <p:to>
                                        <p:strVal val="visible"/>
                                      </p:to>
                                    </p:set>
                                    <p:animEffect transition="in" filter="wipe(up)">
                                      <p:cBhvr>
                                        <p:cTn id="79" dur="500"/>
                                        <p:tgtEl>
                                          <p:spTgt spid="11981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323850"/>
            <a:ext cx="8229600" cy="1398587"/>
          </a:xfrm>
        </p:spPr>
        <p:txBody>
          <a:bodyPr/>
          <a:lstStyle/>
          <a:p>
            <a:r>
              <a:rPr lang="en-US" dirty="0"/>
              <a:t>Key Terms</a:t>
            </a:r>
          </a:p>
        </p:txBody>
      </p:sp>
      <p:sp>
        <p:nvSpPr>
          <p:cNvPr id="122883" name="Rectangle 3"/>
          <p:cNvSpPr>
            <a:spLocks noGrp="1" noChangeArrowheads="1"/>
          </p:cNvSpPr>
          <p:nvPr>
            <p:ph sz="half" idx="1"/>
          </p:nvPr>
        </p:nvSpPr>
        <p:spPr>
          <a:xfrm>
            <a:off x="457200" y="1722437"/>
            <a:ext cx="4419600" cy="4525963"/>
          </a:xfrm>
        </p:spPr>
        <p:txBody>
          <a:bodyPr>
            <a:normAutofit fontScale="92500" lnSpcReduction="20000"/>
          </a:bodyPr>
          <a:lstStyle/>
          <a:p>
            <a:pPr marL="514350" indent="-514350">
              <a:buClr>
                <a:srgbClr val="FFC000"/>
              </a:buClr>
              <a:buFont typeface="+mj-lt"/>
              <a:buAutoNum type="arabicPeriod" startAt="20"/>
            </a:pPr>
            <a:r>
              <a:rPr lang="en-US" sz="2400" dirty="0">
                <a:solidFill>
                  <a:schemeClr val="tx1"/>
                </a:solidFill>
              </a:rPr>
              <a:t>customer lifetime value (CLV)</a:t>
            </a:r>
          </a:p>
          <a:p>
            <a:pPr marL="514350" indent="-514350">
              <a:buClr>
                <a:srgbClr val="FFC000"/>
              </a:buClr>
              <a:buFont typeface="+mj-lt"/>
              <a:buAutoNum type="arabicPeriod" startAt="20"/>
            </a:pPr>
            <a:r>
              <a:rPr lang="en-US" sz="2400" dirty="0">
                <a:solidFill>
                  <a:schemeClr val="tx1"/>
                </a:solidFill>
              </a:rPr>
              <a:t>customer equity</a:t>
            </a:r>
          </a:p>
          <a:p>
            <a:pPr marL="514350" indent="-514350">
              <a:buClr>
                <a:srgbClr val="FFC000"/>
              </a:buClr>
              <a:buFont typeface="+mj-lt"/>
              <a:buAutoNum type="arabicPeriod" startAt="20"/>
            </a:pPr>
            <a:r>
              <a:rPr lang="en-US" sz="2400" dirty="0">
                <a:solidFill>
                  <a:schemeClr val="tx1"/>
                </a:solidFill>
              </a:rPr>
              <a:t>retention rate</a:t>
            </a:r>
          </a:p>
          <a:p>
            <a:pPr marL="514350" indent="-514350">
              <a:buClr>
                <a:srgbClr val="FFC000"/>
              </a:buClr>
              <a:buFont typeface="+mj-lt"/>
              <a:buAutoNum type="arabicPeriod" startAt="20"/>
            </a:pPr>
            <a:r>
              <a:rPr lang="en-US" sz="2400" dirty="0">
                <a:solidFill>
                  <a:schemeClr val="tx1"/>
                </a:solidFill>
              </a:rPr>
              <a:t>acquisition cost</a:t>
            </a:r>
          </a:p>
          <a:p>
            <a:pPr marL="514350" indent="-514350">
              <a:buClr>
                <a:srgbClr val="FFC000"/>
              </a:buClr>
              <a:buFont typeface="+mj-lt"/>
              <a:buAutoNum type="arabicPeriod" startAt="20"/>
            </a:pPr>
            <a:r>
              <a:rPr lang="en-US" sz="2400" dirty="0">
                <a:solidFill>
                  <a:schemeClr val="tx1"/>
                </a:solidFill>
              </a:rPr>
              <a:t>breakthrough opportunities</a:t>
            </a:r>
          </a:p>
          <a:p>
            <a:pPr marL="514350" indent="-514350">
              <a:buClr>
                <a:srgbClr val="FFC000"/>
              </a:buClr>
              <a:buFont typeface="+mj-lt"/>
              <a:buAutoNum type="arabicPeriod" startAt="20"/>
            </a:pPr>
            <a:r>
              <a:rPr lang="en-US" sz="2400" dirty="0">
                <a:solidFill>
                  <a:schemeClr val="tx1"/>
                </a:solidFill>
              </a:rPr>
              <a:t>competitive advantage</a:t>
            </a:r>
          </a:p>
          <a:p>
            <a:pPr marL="514350" indent="-514350">
              <a:buClr>
                <a:srgbClr val="FFC000"/>
              </a:buClr>
              <a:buFont typeface="+mj-lt"/>
              <a:buAutoNum type="arabicPeriod" startAt="20"/>
            </a:pPr>
            <a:r>
              <a:rPr lang="en-US" sz="2400" dirty="0">
                <a:solidFill>
                  <a:schemeClr val="tx1"/>
                </a:solidFill>
              </a:rPr>
              <a:t>S.W.O.T. analysis</a:t>
            </a:r>
          </a:p>
          <a:p>
            <a:pPr marL="514350" indent="-514350">
              <a:buClr>
                <a:srgbClr val="FFC000"/>
              </a:buClr>
              <a:buFont typeface="+mj-lt"/>
              <a:buAutoNum type="arabicPeriod" startAt="20"/>
            </a:pPr>
            <a:r>
              <a:rPr lang="en-US" sz="2400" dirty="0">
                <a:solidFill>
                  <a:schemeClr val="tx1"/>
                </a:solidFill>
              </a:rPr>
              <a:t>differentiation</a:t>
            </a:r>
          </a:p>
          <a:p>
            <a:pPr marL="514350" indent="-514350">
              <a:buClr>
                <a:srgbClr val="FFC000"/>
              </a:buClr>
              <a:buFont typeface="+mj-lt"/>
              <a:buAutoNum type="arabicPeriod" startAt="20"/>
            </a:pPr>
            <a:r>
              <a:rPr lang="en-US" sz="2400" dirty="0">
                <a:solidFill>
                  <a:schemeClr val="tx1"/>
                </a:solidFill>
              </a:rPr>
              <a:t>market penetration</a:t>
            </a:r>
          </a:p>
          <a:p>
            <a:pPr marL="514350" indent="-514350">
              <a:buClr>
                <a:srgbClr val="FFC000"/>
              </a:buClr>
              <a:buFont typeface="+mj-lt"/>
              <a:buAutoNum type="arabicPeriod" startAt="20"/>
            </a:pPr>
            <a:r>
              <a:rPr lang="en-US" sz="2400" dirty="0">
                <a:solidFill>
                  <a:schemeClr val="tx1"/>
                </a:solidFill>
              </a:rPr>
              <a:t>market development</a:t>
            </a:r>
          </a:p>
          <a:p>
            <a:pPr marL="514350" indent="-514350">
              <a:buClr>
                <a:srgbClr val="FFC000"/>
              </a:buClr>
              <a:buFont typeface="+mj-lt"/>
              <a:buAutoNum type="arabicPeriod" startAt="20"/>
            </a:pPr>
            <a:r>
              <a:rPr lang="en-US" sz="2400" dirty="0">
                <a:solidFill>
                  <a:schemeClr val="tx1"/>
                </a:solidFill>
              </a:rPr>
              <a:t>product development</a:t>
            </a:r>
          </a:p>
          <a:p>
            <a:pPr marL="514350" indent="-514350">
              <a:buClr>
                <a:srgbClr val="FFC000"/>
              </a:buClr>
              <a:buFont typeface="+mj-lt"/>
              <a:buAutoNum type="arabicPeriod" startAt="20"/>
            </a:pPr>
            <a:r>
              <a:rPr lang="en-US" sz="2400" dirty="0">
                <a:solidFill>
                  <a:schemeClr val="tx1"/>
                </a:solidFill>
              </a:rPr>
              <a:t>diversification</a:t>
            </a:r>
          </a:p>
        </p:txBody>
      </p:sp>
    </p:spTree>
    <p:custDataLst>
      <p:tags r:id="rId1"/>
    </p:custDataLst>
    <p:extLst>
      <p:ext uri="{BB962C8B-B14F-4D97-AF65-F5344CB8AC3E}">
        <p14:creationId xmlns:p14="http://schemas.microsoft.com/office/powerpoint/2010/main" val="25536577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Effect transition="in" filter="wipe(up)">
                                      <p:cBhvr>
                                        <p:cTn id="7" dur="500"/>
                                        <p:tgtEl>
                                          <p:spTgt spid="12288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animEffect transition="in" filter="wipe(up)">
                                      <p:cBhvr>
                                        <p:cTn id="11" dur="500"/>
                                        <p:tgtEl>
                                          <p:spTgt spid="122883">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22883">
                                            <p:txEl>
                                              <p:pRg st="2" end="2"/>
                                            </p:txEl>
                                          </p:spTgt>
                                        </p:tgtEl>
                                        <p:attrNameLst>
                                          <p:attrName>style.visibility</p:attrName>
                                        </p:attrNameLst>
                                      </p:cBhvr>
                                      <p:to>
                                        <p:strVal val="visible"/>
                                      </p:to>
                                    </p:set>
                                    <p:animEffect transition="in" filter="wipe(up)">
                                      <p:cBhvr>
                                        <p:cTn id="15" dur="500"/>
                                        <p:tgtEl>
                                          <p:spTgt spid="122883">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2883">
                                            <p:txEl>
                                              <p:pRg st="3" end="3"/>
                                            </p:txEl>
                                          </p:spTgt>
                                        </p:tgtEl>
                                        <p:attrNameLst>
                                          <p:attrName>style.visibility</p:attrName>
                                        </p:attrNameLst>
                                      </p:cBhvr>
                                      <p:to>
                                        <p:strVal val="visible"/>
                                      </p:to>
                                    </p:set>
                                    <p:animEffect transition="in" filter="wipe(up)">
                                      <p:cBhvr>
                                        <p:cTn id="19" dur="500"/>
                                        <p:tgtEl>
                                          <p:spTgt spid="122883">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2883">
                                            <p:txEl>
                                              <p:pRg st="4" end="4"/>
                                            </p:txEl>
                                          </p:spTgt>
                                        </p:tgtEl>
                                        <p:attrNameLst>
                                          <p:attrName>style.visibility</p:attrName>
                                        </p:attrNameLst>
                                      </p:cBhvr>
                                      <p:to>
                                        <p:strVal val="visible"/>
                                      </p:to>
                                    </p:set>
                                    <p:animEffect transition="in" filter="wipe(up)">
                                      <p:cBhvr>
                                        <p:cTn id="23" dur="500"/>
                                        <p:tgtEl>
                                          <p:spTgt spid="122883">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22883">
                                            <p:txEl>
                                              <p:pRg st="5" end="5"/>
                                            </p:txEl>
                                          </p:spTgt>
                                        </p:tgtEl>
                                        <p:attrNameLst>
                                          <p:attrName>style.visibility</p:attrName>
                                        </p:attrNameLst>
                                      </p:cBhvr>
                                      <p:to>
                                        <p:strVal val="visible"/>
                                      </p:to>
                                    </p:set>
                                    <p:animEffect transition="in" filter="wipe(up)">
                                      <p:cBhvr>
                                        <p:cTn id="27" dur="500"/>
                                        <p:tgtEl>
                                          <p:spTgt spid="122883">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22883">
                                            <p:txEl>
                                              <p:pRg st="6" end="6"/>
                                            </p:txEl>
                                          </p:spTgt>
                                        </p:tgtEl>
                                        <p:attrNameLst>
                                          <p:attrName>style.visibility</p:attrName>
                                        </p:attrNameLst>
                                      </p:cBhvr>
                                      <p:to>
                                        <p:strVal val="visible"/>
                                      </p:to>
                                    </p:set>
                                    <p:animEffect transition="in" filter="wipe(up)">
                                      <p:cBhvr>
                                        <p:cTn id="31" dur="500"/>
                                        <p:tgtEl>
                                          <p:spTgt spid="122883">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22883">
                                            <p:txEl>
                                              <p:pRg st="7" end="7"/>
                                            </p:txEl>
                                          </p:spTgt>
                                        </p:tgtEl>
                                        <p:attrNameLst>
                                          <p:attrName>style.visibility</p:attrName>
                                        </p:attrNameLst>
                                      </p:cBhvr>
                                      <p:to>
                                        <p:strVal val="visible"/>
                                      </p:to>
                                    </p:set>
                                    <p:animEffect transition="in" filter="wipe(up)">
                                      <p:cBhvr>
                                        <p:cTn id="35" dur="500"/>
                                        <p:tgtEl>
                                          <p:spTgt spid="122883">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22883">
                                            <p:txEl>
                                              <p:pRg st="8" end="8"/>
                                            </p:txEl>
                                          </p:spTgt>
                                        </p:tgtEl>
                                        <p:attrNameLst>
                                          <p:attrName>style.visibility</p:attrName>
                                        </p:attrNameLst>
                                      </p:cBhvr>
                                      <p:to>
                                        <p:strVal val="visible"/>
                                      </p:to>
                                    </p:set>
                                    <p:animEffect transition="in" filter="wipe(up)">
                                      <p:cBhvr>
                                        <p:cTn id="39" dur="500"/>
                                        <p:tgtEl>
                                          <p:spTgt spid="122883">
                                            <p:txEl>
                                              <p:pRg st="8" end="8"/>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22883">
                                            <p:txEl>
                                              <p:pRg st="9" end="9"/>
                                            </p:txEl>
                                          </p:spTgt>
                                        </p:tgtEl>
                                        <p:attrNameLst>
                                          <p:attrName>style.visibility</p:attrName>
                                        </p:attrNameLst>
                                      </p:cBhvr>
                                      <p:to>
                                        <p:strVal val="visible"/>
                                      </p:to>
                                    </p:set>
                                    <p:animEffect transition="in" filter="wipe(up)">
                                      <p:cBhvr>
                                        <p:cTn id="43" dur="500"/>
                                        <p:tgtEl>
                                          <p:spTgt spid="122883">
                                            <p:txEl>
                                              <p:pRg st="9" end="9"/>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122883">
                                            <p:txEl>
                                              <p:pRg st="10" end="10"/>
                                            </p:txEl>
                                          </p:spTgt>
                                        </p:tgtEl>
                                        <p:attrNameLst>
                                          <p:attrName>style.visibility</p:attrName>
                                        </p:attrNameLst>
                                      </p:cBhvr>
                                      <p:to>
                                        <p:strVal val="visible"/>
                                      </p:to>
                                    </p:set>
                                    <p:animEffect transition="in" filter="wipe(up)">
                                      <p:cBhvr>
                                        <p:cTn id="47" dur="500"/>
                                        <p:tgtEl>
                                          <p:spTgt spid="122883">
                                            <p:txEl>
                                              <p:pRg st="10" end="10"/>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122883">
                                            <p:txEl>
                                              <p:pRg st="11" end="11"/>
                                            </p:txEl>
                                          </p:spTgt>
                                        </p:tgtEl>
                                        <p:attrNameLst>
                                          <p:attrName>style.visibility</p:attrName>
                                        </p:attrNameLst>
                                      </p:cBhvr>
                                      <p:to>
                                        <p:strVal val="visible"/>
                                      </p:to>
                                    </p:set>
                                    <p:animEffect transition="in" filter="wipe(up)">
                                      <p:cBhvr>
                                        <p:cTn id="51" dur="500"/>
                                        <p:tgtEl>
                                          <p:spTgt spid="12288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4554</TotalTime>
  <Words>5393</Words>
  <Application>Microsoft Office PowerPoint</Application>
  <PresentationFormat>On-screen Show (4:3)</PresentationFormat>
  <Paragraphs>550</Paragraphs>
  <Slides>32</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Century Gothic</vt:lpstr>
      <vt:lpstr>Times New Roman</vt:lpstr>
      <vt:lpstr>Wingdings</vt:lpstr>
      <vt:lpstr>Wingdings 2</vt:lpstr>
      <vt:lpstr>Verve</vt:lpstr>
      <vt:lpstr>Chapter 2 </vt:lpstr>
      <vt:lpstr>At the end of this presentation, you should be able to:</vt:lpstr>
      <vt:lpstr>At the end of this presentation, you should be able to:</vt:lpstr>
      <vt:lpstr>The Marketing Management Process (Exhibit 2-1)</vt:lpstr>
      <vt:lpstr>A Marketing Strategy (Exhibit 2-2)</vt:lpstr>
      <vt:lpstr>Checking Your Knowledge</vt:lpstr>
      <vt:lpstr>Production-Oriented and Marketing-Oriented Managers Have Different Views of the Market (Exhibit 2-3)</vt:lpstr>
      <vt:lpstr>Developing Marketing Mixes for Target Markets (Exhibit 2-4)</vt:lpstr>
      <vt:lpstr>The Product Element of the Marketing Mix</vt:lpstr>
      <vt:lpstr>Four Examples of Basic Channels of Distribution for Consumer Products (Exhibit 2-6)</vt:lpstr>
      <vt:lpstr>The Promotion Element of the Marketing Mix</vt:lpstr>
      <vt:lpstr>Checking Your Knowledge</vt:lpstr>
      <vt:lpstr>Checking Your Knowledge</vt:lpstr>
      <vt:lpstr>The Price Element of the Marketing Mix</vt:lpstr>
      <vt:lpstr>All Four Ps Contribute to the Whole</vt:lpstr>
      <vt:lpstr>Elements of a Firm’s Marketing Program (Exhibit 2-8)</vt:lpstr>
      <vt:lpstr>The Importance of Good Research</vt:lpstr>
      <vt:lpstr>Checking Your Knowledge</vt:lpstr>
      <vt:lpstr>Recognizing Customer Lifetime Value and Customer Equity</vt:lpstr>
      <vt:lpstr>Customer Lifetime Value and Customer Equity</vt:lpstr>
      <vt:lpstr>Recognizing Customer Lifetime Value and Customer Equity</vt:lpstr>
      <vt:lpstr>Attractive Opportunities</vt:lpstr>
      <vt:lpstr>Overview of Marketing Strategy Planning Process (Exhibit 2-9)</vt:lpstr>
      <vt:lpstr>Marketing Strategy Planning</vt:lpstr>
      <vt:lpstr>Checking Your Knowledge</vt:lpstr>
      <vt:lpstr>Market Penetration </vt:lpstr>
      <vt:lpstr>Checking Your Knowledge</vt:lpstr>
      <vt:lpstr>Product Development</vt:lpstr>
      <vt:lpstr>Product Development </vt:lpstr>
      <vt:lpstr>International Opportunities Should Be Considered</vt:lpstr>
      <vt:lpstr>Key Terms</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Lefort, Jazmine</cp:lastModifiedBy>
  <cp:revision>1150</cp:revision>
  <dcterms:created xsi:type="dcterms:W3CDTF">2010-05-28T04:39:50Z</dcterms:created>
  <dcterms:modified xsi:type="dcterms:W3CDTF">2018-02-22T13:34:45Z</dcterms:modified>
</cp:coreProperties>
</file>